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59" r:id="rId5"/>
    <p:sldId id="260" r:id="rId6"/>
    <p:sldId id="261" r:id="rId7"/>
    <p:sldId id="264" r:id="rId8"/>
    <p:sldId id="277" r:id="rId9"/>
    <p:sldId id="262"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0"/>
        <c:ser>
          <c:idx val="0"/>
          <c:order val="0"/>
          <c:tx>
            <c:v>Small sphere</c:v>
          </c:tx>
          <c:spPr>
            <a:ln w="25718">
              <a:solidFill>
                <a:srgbClr val="759A83"/>
              </a:solidFill>
              <a:prstDash val="solid"/>
            </a:ln>
          </c:spPr>
          <c:marker>
            <c:symbol val="none"/>
          </c:marker>
          <c:xVal>
            <c:numRef>
              <c:f>'Chart Data'!$A$2:$A$122</c:f>
              <c:numCache>
                <c:formatCode>General</c:formatCode>
                <c:ptCount val="121"/>
                <c:pt idx="0">
                  <c:v>0</c:v>
                </c:pt>
                <c:pt idx="1">
                  <c:v>0.25</c:v>
                </c:pt>
                <c:pt idx="2">
                  <c:v>0.5</c:v>
                </c:pt>
                <c:pt idx="3">
                  <c:v>0.75</c:v>
                </c:pt>
                <c:pt idx="4">
                  <c:v>1</c:v>
                </c:pt>
                <c:pt idx="5">
                  <c:v>1.25</c:v>
                </c:pt>
                <c:pt idx="6">
                  <c:v>1.5</c:v>
                </c:pt>
                <c:pt idx="7">
                  <c:v>1.75</c:v>
                </c:pt>
                <c:pt idx="8">
                  <c:v>2</c:v>
                </c:pt>
                <c:pt idx="9">
                  <c:v>2.25</c:v>
                </c:pt>
                <c:pt idx="10">
                  <c:v>2.5</c:v>
                </c:pt>
                <c:pt idx="11">
                  <c:v>2.75</c:v>
                </c:pt>
                <c:pt idx="12">
                  <c:v>3</c:v>
                </c:pt>
                <c:pt idx="13">
                  <c:v>3.25</c:v>
                </c:pt>
                <c:pt idx="14">
                  <c:v>3.5</c:v>
                </c:pt>
                <c:pt idx="15">
                  <c:v>3.75</c:v>
                </c:pt>
                <c:pt idx="16">
                  <c:v>4</c:v>
                </c:pt>
                <c:pt idx="17">
                  <c:v>4.25</c:v>
                </c:pt>
                <c:pt idx="18">
                  <c:v>4.5</c:v>
                </c:pt>
                <c:pt idx="19">
                  <c:v>4.75</c:v>
                </c:pt>
                <c:pt idx="20">
                  <c:v>5</c:v>
                </c:pt>
                <c:pt idx="21">
                  <c:v>5.25</c:v>
                </c:pt>
                <c:pt idx="22">
                  <c:v>5.5</c:v>
                </c:pt>
                <c:pt idx="23">
                  <c:v>5.75</c:v>
                </c:pt>
                <c:pt idx="24">
                  <c:v>6</c:v>
                </c:pt>
                <c:pt idx="25">
                  <c:v>6.25</c:v>
                </c:pt>
                <c:pt idx="26">
                  <c:v>6.5</c:v>
                </c:pt>
                <c:pt idx="27">
                  <c:v>6.75</c:v>
                </c:pt>
                <c:pt idx="28">
                  <c:v>7</c:v>
                </c:pt>
                <c:pt idx="29">
                  <c:v>7.25</c:v>
                </c:pt>
                <c:pt idx="30">
                  <c:v>7.5</c:v>
                </c:pt>
                <c:pt idx="31">
                  <c:v>7.75</c:v>
                </c:pt>
                <c:pt idx="32">
                  <c:v>8</c:v>
                </c:pt>
                <c:pt idx="33">
                  <c:v>8.25</c:v>
                </c:pt>
                <c:pt idx="34">
                  <c:v>8.5</c:v>
                </c:pt>
                <c:pt idx="35">
                  <c:v>8.75</c:v>
                </c:pt>
                <c:pt idx="36">
                  <c:v>9</c:v>
                </c:pt>
                <c:pt idx="37">
                  <c:v>9.25</c:v>
                </c:pt>
                <c:pt idx="38">
                  <c:v>9.5</c:v>
                </c:pt>
                <c:pt idx="39">
                  <c:v>9.75</c:v>
                </c:pt>
                <c:pt idx="40">
                  <c:v>10</c:v>
                </c:pt>
                <c:pt idx="41">
                  <c:v>10.25</c:v>
                </c:pt>
                <c:pt idx="42">
                  <c:v>10.5</c:v>
                </c:pt>
                <c:pt idx="43">
                  <c:v>10.75</c:v>
                </c:pt>
                <c:pt idx="44">
                  <c:v>11</c:v>
                </c:pt>
                <c:pt idx="45">
                  <c:v>11.25</c:v>
                </c:pt>
                <c:pt idx="46">
                  <c:v>11.5</c:v>
                </c:pt>
                <c:pt idx="47">
                  <c:v>11.75</c:v>
                </c:pt>
                <c:pt idx="48">
                  <c:v>12</c:v>
                </c:pt>
                <c:pt idx="49">
                  <c:v>12.25</c:v>
                </c:pt>
                <c:pt idx="50">
                  <c:v>12.5</c:v>
                </c:pt>
                <c:pt idx="51">
                  <c:v>12.75</c:v>
                </c:pt>
                <c:pt idx="52">
                  <c:v>13</c:v>
                </c:pt>
                <c:pt idx="53">
                  <c:v>13.25</c:v>
                </c:pt>
                <c:pt idx="54">
                  <c:v>13.5</c:v>
                </c:pt>
                <c:pt idx="55">
                  <c:v>13.75</c:v>
                </c:pt>
                <c:pt idx="56">
                  <c:v>14</c:v>
                </c:pt>
                <c:pt idx="57">
                  <c:v>14.25</c:v>
                </c:pt>
                <c:pt idx="58">
                  <c:v>14.5</c:v>
                </c:pt>
                <c:pt idx="59">
                  <c:v>14.75</c:v>
                </c:pt>
                <c:pt idx="60">
                  <c:v>15</c:v>
                </c:pt>
                <c:pt idx="61">
                  <c:v>15.25</c:v>
                </c:pt>
                <c:pt idx="62">
                  <c:v>15.5</c:v>
                </c:pt>
                <c:pt idx="63">
                  <c:v>15.75</c:v>
                </c:pt>
                <c:pt idx="64">
                  <c:v>16</c:v>
                </c:pt>
                <c:pt idx="65">
                  <c:v>16.25</c:v>
                </c:pt>
                <c:pt idx="66">
                  <c:v>16.5</c:v>
                </c:pt>
                <c:pt idx="67">
                  <c:v>16.75</c:v>
                </c:pt>
                <c:pt idx="68">
                  <c:v>17</c:v>
                </c:pt>
                <c:pt idx="69">
                  <c:v>17.25</c:v>
                </c:pt>
                <c:pt idx="70">
                  <c:v>17.5</c:v>
                </c:pt>
                <c:pt idx="71">
                  <c:v>17.75</c:v>
                </c:pt>
                <c:pt idx="72">
                  <c:v>18</c:v>
                </c:pt>
                <c:pt idx="73">
                  <c:v>18.25</c:v>
                </c:pt>
                <c:pt idx="74">
                  <c:v>18.5</c:v>
                </c:pt>
                <c:pt idx="75">
                  <c:v>18.75</c:v>
                </c:pt>
                <c:pt idx="76">
                  <c:v>19</c:v>
                </c:pt>
                <c:pt idx="77">
                  <c:v>19.25</c:v>
                </c:pt>
                <c:pt idx="78">
                  <c:v>19.5</c:v>
                </c:pt>
                <c:pt idx="79">
                  <c:v>19.75</c:v>
                </c:pt>
                <c:pt idx="80">
                  <c:v>20</c:v>
                </c:pt>
                <c:pt idx="81">
                  <c:v>20.25</c:v>
                </c:pt>
                <c:pt idx="82">
                  <c:v>20.5</c:v>
                </c:pt>
                <c:pt idx="83">
                  <c:v>20.75</c:v>
                </c:pt>
                <c:pt idx="84">
                  <c:v>21</c:v>
                </c:pt>
                <c:pt idx="85">
                  <c:v>21.25</c:v>
                </c:pt>
                <c:pt idx="86">
                  <c:v>21.5</c:v>
                </c:pt>
                <c:pt idx="87">
                  <c:v>21.75</c:v>
                </c:pt>
                <c:pt idx="88">
                  <c:v>22</c:v>
                </c:pt>
                <c:pt idx="89">
                  <c:v>22.25</c:v>
                </c:pt>
                <c:pt idx="90">
                  <c:v>22.5</c:v>
                </c:pt>
                <c:pt idx="91">
                  <c:v>22.75</c:v>
                </c:pt>
                <c:pt idx="92">
                  <c:v>23</c:v>
                </c:pt>
                <c:pt idx="93">
                  <c:v>23.25</c:v>
                </c:pt>
                <c:pt idx="94">
                  <c:v>23.5</c:v>
                </c:pt>
                <c:pt idx="95">
                  <c:v>23.75</c:v>
                </c:pt>
                <c:pt idx="96">
                  <c:v>24</c:v>
                </c:pt>
                <c:pt idx="97">
                  <c:v>24.25</c:v>
                </c:pt>
                <c:pt idx="98">
                  <c:v>24.5</c:v>
                </c:pt>
                <c:pt idx="99">
                  <c:v>24.75</c:v>
                </c:pt>
                <c:pt idx="100">
                  <c:v>25</c:v>
                </c:pt>
                <c:pt idx="101">
                  <c:v>25.25</c:v>
                </c:pt>
                <c:pt idx="102">
                  <c:v>25.5</c:v>
                </c:pt>
                <c:pt idx="103">
                  <c:v>25.75</c:v>
                </c:pt>
                <c:pt idx="104">
                  <c:v>26</c:v>
                </c:pt>
                <c:pt idx="105">
                  <c:v>26.25</c:v>
                </c:pt>
                <c:pt idx="106">
                  <c:v>26.5</c:v>
                </c:pt>
                <c:pt idx="107">
                  <c:v>26.75</c:v>
                </c:pt>
                <c:pt idx="108">
                  <c:v>27</c:v>
                </c:pt>
                <c:pt idx="109">
                  <c:v>27.25</c:v>
                </c:pt>
                <c:pt idx="110">
                  <c:v>27.5</c:v>
                </c:pt>
                <c:pt idx="111">
                  <c:v>27.75</c:v>
                </c:pt>
                <c:pt idx="112">
                  <c:v>28</c:v>
                </c:pt>
                <c:pt idx="113">
                  <c:v>28.25</c:v>
                </c:pt>
                <c:pt idx="114">
                  <c:v>28.5</c:v>
                </c:pt>
                <c:pt idx="115">
                  <c:v>28.75</c:v>
                </c:pt>
                <c:pt idx="116">
                  <c:v>29</c:v>
                </c:pt>
                <c:pt idx="117">
                  <c:v>29.25</c:v>
                </c:pt>
                <c:pt idx="118">
                  <c:v>29.5</c:v>
                </c:pt>
                <c:pt idx="119">
                  <c:v>29.75</c:v>
                </c:pt>
                <c:pt idx="120">
                  <c:v>30</c:v>
                </c:pt>
              </c:numCache>
            </c:numRef>
          </c:xVal>
          <c:yVal>
            <c:numRef>
              <c:f>'Chart Data'!$B$2:$B$122</c:f>
              <c:numCache>
                <c:formatCode>0.0</c:formatCode>
                <c:ptCount val="121"/>
                <c:pt idx="0">
                  <c:v>0</c:v>
                </c:pt>
                <c:pt idx="1">
                  <c:v>0.77686984000000003</c:v>
                </c:pt>
                <c:pt idx="2">
                  <c:v>0.95021292999999996</c:v>
                </c:pt>
                <c:pt idx="3">
                  <c:v>0.98889099999999996</c:v>
                </c:pt>
                <c:pt idx="4">
                  <c:v>0.99752125000000003</c:v>
                </c:pt>
                <c:pt idx="5">
                  <c:v>0.99944692000000002</c:v>
                </c:pt>
                <c:pt idx="6">
                  <c:v>0.99987658999999995</c:v>
                </c:pt>
                <c:pt idx="7">
                  <c:v>0.99997245999999995</c:v>
                </c:pt>
                <c:pt idx="8">
                  <c:v>0.99999386000000001</c:v>
                </c:pt>
                <c:pt idx="9">
                  <c:v>0.99999863</c:v>
                </c:pt>
                <c:pt idx="10">
                  <c:v>0.99999969</c:v>
                </c:pt>
                <c:pt idx="11">
                  <c:v>0.99999992999999998</c:v>
                </c:pt>
                <c:pt idx="12">
                  <c:v>0.99999998000000001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numCache>
            </c:numRef>
          </c:yVal>
          <c:smooth val="1"/>
          <c:extLst>
            <c:ext xmlns:c16="http://schemas.microsoft.com/office/drawing/2014/chart" uri="{C3380CC4-5D6E-409C-BE32-E72D297353CC}">
              <c16:uniqueId val="{00000000-8773-4BEE-A303-8167D067F01A}"/>
            </c:ext>
          </c:extLst>
        </c:ser>
        <c:ser>
          <c:idx val="1"/>
          <c:order val="1"/>
          <c:tx>
            <c:v>Thin cylinder</c:v>
          </c:tx>
          <c:spPr>
            <a:ln w="25718">
              <a:solidFill>
                <a:srgbClr val="2F6FB5"/>
              </a:solidFill>
              <a:prstDash val="solid"/>
            </a:ln>
          </c:spPr>
          <c:marker>
            <c:symbol val="none"/>
          </c:marker>
          <c:xVal>
            <c:numRef>
              <c:f>'Chart Data'!$C$2:$C$122</c:f>
              <c:numCache>
                <c:formatCode>General</c:formatCode>
                <c:ptCount val="121"/>
                <c:pt idx="0">
                  <c:v>0</c:v>
                </c:pt>
                <c:pt idx="1">
                  <c:v>0.25</c:v>
                </c:pt>
                <c:pt idx="2">
                  <c:v>0.5</c:v>
                </c:pt>
                <c:pt idx="3">
                  <c:v>0.75</c:v>
                </c:pt>
                <c:pt idx="4">
                  <c:v>1</c:v>
                </c:pt>
                <c:pt idx="5">
                  <c:v>1.25</c:v>
                </c:pt>
                <c:pt idx="6">
                  <c:v>1.5</c:v>
                </c:pt>
                <c:pt idx="7">
                  <c:v>1.75</c:v>
                </c:pt>
                <c:pt idx="8">
                  <c:v>2</c:v>
                </c:pt>
                <c:pt idx="9">
                  <c:v>2.25</c:v>
                </c:pt>
                <c:pt idx="10">
                  <c:v>2.5</c:v>
                </c:pt>
                <c:pt idx="11">
                  <c:v>2.75</c:v>
                </c:pt>
                <c:pt idx="12">
                  <c:v>3</c:v>
                </c:pt>
                <c:pt idx="13">
                  <c:v>3.25</c:v>
                </c:pt>
                <c:pt idx="14">
                  <c:v>3.5</c:v>
                </c:pt>
                <c:pt idx="15">
                  <c:v>3.75</c:v>
                </c:pt>
                <c:pt idx="16">
                  <c:v>4</c:v>
                </c:pt>
                <c:pt idx="17">
                  <c:v>4.25</c:v>
                </c:pt>
                <c:pt idx="18">
                  <c:v>4.5</c:v>
                </c:pt>
                <c:pt idx="19">
                  <c:v>4.75</c:v>
                </c:pt>
                <c:pt idx="20">
                  <c:v>5</c:v>
                </c:pt>
                <c:pt idx="21">
                  <c:v>5.25</c:v>
                </c:pt>
                <c:pt idx="22">
                  <c:v>5.5</c:v>
                </c:pt>
                <c:pt idx="23">
                  <c:v>5.75</c:v>
                </c:pt>
                <c:pt idx="24">
                  <c:v>6</c:v>
                </c:pt>
                <c:pt idx="25">
                  <c:v>6.25</c:v>
                </c:pt>
                <c:pt idx="26">
                  <c:v>6.5</c:v>
                </c:pt>
                <c:pt idx="27">
                  <c:v>6.75</c:v>
                </c:pt>
                <c:pt idx="28">
                  <c:v>7</c:v>
                </c:pt>
                <c:pt idx="29">
                  <c:v>7.25</c:v>
                </c:pt>
                <c:pt idx="30">
                  <c:v>7.5</c:v>
                </c:pt>
                <c:pt idx="31">
                  <c:v>7.75</c:v>
                </c:pt>
                <c:pt idx="32">
                  <c:v>8</c:v>
                </c:pt>
                <c:pt idx="33">
                  <c:v>8.25</c:v>
                </c:pt>
                <c:pt idx="34">
                  <c:v>8.5</c:v>
                </c:pt>
                <c:pt idx="35">
                  <c:v>8.75</c:v>
                </c:pt>
                <c:pt idx="36">
                  <c:v>9</c:v>
                </c:pt>
                <c:pt idx="37">
                  <c:v>9.25</c:v>
                </c:pt>
                <c:pt idx="38">
                  <c:v>9.5</c:v>
                </c:pt>
                <c:pt idx="39">
                  <c:v>9.75</c:v>
                </c:pt>
                <c:pt idx="40">
                  <c:v>10</c:v>
                </c:pt>
                <c:pt idx="41">
                  <c:v>10.25</c:v>
                </c:pt>
                <c:pt idx="42">
                  <c:v>10.5</c:v>
                </c:pt>
                <c:pt idx="43">
                  <c:v>10.75</c:v>
                </c:pt>
                <c:pt idx="44">
                  <c:v>11</c:v>
                </c:pt>
                <c:pt idx="45">
                  <c:v>11.25</c:v>
                </c:pt>
                <c:pt idx="46">
                  <c:v>11.5</c:v>
                </c:pt>
                <c:pt idx="47">
                  <c:v>11.75</c:v>
                </c:pt>
                <c:pt idx="48">
                  <c:v>12</c:v>
                </c:pt>
                <c:pt idx="49">
                  <c:v>12.25</c:v>
                </c:pt>
                <c:pt idx="50">
                  <c:v>12.5</c:v>
                </c:pt>
                <c:pt idx="51">
                  <c:v>12.75</c:v>
                </c:pt>
                <c:pt idx="52">
                  <c:v>13</c:v>
                </c:pt>
                <c:pt idx="53">
                  <c:v>13.25</c:v>
                </c:pt>
                <c:pt idx="54">
                  <c:v>13.5</c:v>
                </c:pt>
                <c:pt idx="55">
                  <c:v>13.75</c:v>
                </c:pt>
                <c:pt idx="56">
                  <c:v>14</c:v>
                </c:pt>
                <c:pt idx="57">
                  <c:v>14.25</c:v>
                </c:pt>
                <c:pt idx="58">
                  <c:v>14.5</c:v>
                </c:pt>
                <c:pt idx="59">
                  <c:v>14.75</c:v>
                </c:pt>
                <c:pt idx="60">
                  <c:v>15</c:v>
                </c:pt>
                <c:pt idx="61">
                  <c:v>15.25</c:v>
                </c:pt>
                <c:pt idx="62">
                  <c:v>15.5</c:v>
                </c:pt>
                <c:pt idx="63">
                  <c:v>15.75</c:v>
                </c:pt>
                <c:pt idx="64">
                  <c:v>16</c:v>
                </c:pt>
                <c:pt idx="65">
                  <c:v>16.25</c:v>
                </c:pt>
                <c:pt idx="66">
                  <c:v>16.5</c:v>
                </c:pt>
                <c:pt idx="67">
                  <c:v>16.75</c:v>
                </c:pt>
                <c:pt idx="68">
                  <c:v>17</c:v>
                </c:pt>
                <c:pt idx="69">
                  <c:v>17.25</c:v>
                </c:pt>
                <c:pt idx="70">
                  <c:v>17.5</c:v>
                </c:pt>
                <c:pt idx="71">
                  <c:v>17.75</c:v>
                </c:pt>
                <c:pt idx="72">
                  <c:v>18</c:v>
                </c:pt>
                <c:pt idx="73">
                  <c:v>18.25</c:v>
                </c:pt>
                <c:pt idx="74">
                  <c:v>18.5</c:v>
                </c:pt>
                <c:pt idx="75">
                  <c:v>18.75</c:v>
                </c:pt>
                <c:pt idx="76">
                  <c:v>19</c:v>
                </c:pt>
                <c:pt idx="77">
                  <c:v>19.25</c:v>
                </c:pt>
                <c:pt idx="78">
                  <c:v>19.5</c:v>
                </c:pt>
                <c:pt idx="79">
                  <c:v>19.75</c:v>
                </c:pt>
                <c:pt idx="80">
                  <c:v>20</c:v>
                </c:pt>
                <c:pt idx="81">
                  <c:v>20.25</c:v>
                </c:pt>
                <c:pt idx="82">
                  <c:v>20.5</c:v>
                </c:pt>
                <c:pt idx="83">
                  <c:v>20.75</c:v>
                </c:pt>
                <c:pt idx="84">
                  <c:v>21</c:v>
                </c:pt>
                <c:pt idx="85">
                  <c:v>21.25</c:v>
                </c:pt>
                <c:pt idx="86">
                  <c:v>21.5</c:v>
                </c:pt>
                <c:pt idx="87">
                  <c:v>21.75</c:v>
                </c:pt>
                <c:pt idx="88">
                  <c:v>22</c:v>
                </c:pt>
                <c:pt idx="89">
                  <c:v>22.25</c:v>
                </c:pt>
                <c:pt idx="90">
                  <c:v>22.5</c:v>
                </c:pt>
                <c:pt idx="91">
                  <c:v>22.75</c:v>
                </c:pt>
                <c:pt idx="92">
                  <c:v>23</c:v>
                </c:pt>
                <c:pt idx="93">
                  <c:v>23.25</c:v>
                </c:pt>
                <c:pt idx="94">
                  <c:v>23.5</c:v>
                </c:pt>
                <c:pt idx="95">
                  <c:v>23.75</c:v>
                </c:pt>
                <c:pt idx="96">
                  <c:v>24</c:v>
                </c:pt>
                <c:pt idx="97">
                  <c:v>24.25</c:v>
                </c:pt>
                <c:pt idx="98">
                  <c:v>24.5</c:v>
                </c:pt>
                <c:pt idx="99">
                  <c:v>24.75</c:v>
                </c:pt>
                <c:pt idx="100">
                  <c:v>25</c:v>
                </c:pt>
                <c:pt idx="101">
                  <c:v>25.25</c:v>
                </c:pt>
                <c:pt idx="102">
                  <c:v>25.5</c:v>
                </c:pt>
                <c:pt idx="103">
                  <c:v>25.75</c:v>
                </c:pt>
                <c:pt idx="104">
                  <c:v>26</c:v>
                </c:pt>
                <c:pt idx="105">
                  <c:v>26.25</c:v>
                </c:pt>
                <c:pt idx="106">
                  <c:v>26.5</c:v>
                </c:pt>
                <c:pt idx="107">
                  <c:v>26.75</c:v>
                </c:pt>
                <c:pt idx="108">
                  <c:v>27</c:v>
                </c:pt>
                <c:pt idx="109">
                  <c:v>27.25</c:v>
                </c:pt>
                <c:pt idx="110">
                  <c:v>27.5</c:v>
                </c:pt>
                <c:pt idx="111">
                  <c:v>27.75</c:v>
                </c:pt>
                <c:pt idx="112">
                  <c:v>28</c:v>
                </c:pt>
                <c:pt idx="113">
                  <c:v>28.25</c:v>
                </c:pt>
                <c:pt idx="114">
                  <c:v>28.5</c:v>
                </c:pt>
                <c:pt idx="115">
                  <c:v>28.75</c:v>
                </c:pt>
                <c:pt idx="116">
                  <c:v>29</c:v>
                </c:pt>
                <c:pt idx="117">
                  <c:v>29.25</c:v>
                </c:pt>
                <c:pt idx="118">
                  <c:v>29.5</c:v>
                </c:pt>
                <c:pt idx="119">
                  <c:v>29.75</c:v>
                </c:pt>
                <c:pt idx="120">
                  <c:v>30</c:v>
                </c:pt>
              </c:numCache>
            </c:numRef>
          </c:xVal>
          <c:yVal>
            <c:numRef>
              <c:f>'Chart Data'!$D$2:$D$122</c:f>
              <c:numCache>
                <c:formatCode>0.0</c:formatCode>
                <c:ptCount val="121"/>
                <c:pt idx="0">
                  <c:v>0</c:v>
                </c:pt>
                <c:pt idx="1">
                  <c:v>8.0415490000000006E-2</c:v>
                </c:pt>
                <c:pt idx="2">
                  <c:v>0.15436432999999999</c:v>
                </c:pt>
                <c:pt idx="3">
                  <c:v>0.22236654</c:v>
                </c:pt>
                <c:pt idx="4">
                  <c:v>0.28490031999999998</c:v>
                </c:pt>
                <c:pt idx="5">
                  <c:v>0.34240541000000002</c:v>
                </c:pt>
                <c:pt idx="6">
                  <c:v>0.39528621000000003</c:v>
                </c:pt>
                <c:pt idx="7">
                  <c:v>0.44391456000000001</c:v>
                </c:pt>
                <c:pt idx="8">
                  <c:v>0.48863245</c:v>
                </c:pt>
                <c:pt idx="9">
                  <c:v>0.52975432</c:v>
                </c:pt>
                <c:pt idx="10">
                  <c:v>0.56756936000000002</c:v>
                </c:pt>
                <c:pt idx="11">
                  <c:v>0.60234348000000004</c:v>
                </c:pt>
                <c:pt idx="12">
                  <c:v>0.63432122999999996</c:v>
                </c:pt>
                <c:pt idx="13">
                  <c:v>0.66372746999999999</c:v>
                </c:pt>
                <c:pt idx="14">
                  <c:v>0.69076899000000003</c:v>
                </c:pt>
                <c:pt idx="15">
                  <c:v>0.71563595000000002</c:v>
                </c:pt>
                <c:pt idx="16">
                  <c:v>0.73850322999999995</c:v>
                </c:pt>
                <c:pt idx="17">
                  <c:v>0.75953161999999996</c:v>
                </c:pt>
                <c:pt idx="18">
                  <c:v>0.77886900000000003</c:v>
                </c:pt>
                <c:pt idx="19">
                  <c:v>0.79665136000000003</c:v>
                </c:pt>
                <c:pt idx="20">
                  <c:v>0.81300373999999997</c:v>
                </c:pt>
                <c:pt idx="21">
                  <c:v>0.82804113999999995</c:v>
                </c:pt>
                <c:pt idx="22">
                  <c:v>0.84186928999999999</c:v>
                </c:pt>
                <c:pt idx="23">
                  <c:v>0.85458544999999997</c:v>
                </c:pt>
                <c:pt idx="24">
                  <c:v>0.86627902999999995</c:v>
                </c:pt>
                <c:pt idx="25">
                  <c:v>0.87703226999999995</c:v>
                </c:pt>
                <c:pt idx="26">
                  <c:v>0.88692077999999996</c:v>
                </c:pt>
                <c:pt idx="27">
                  <c:v>0.89601410000000004</c:v>
                </c:pt>
                <c:pt idx="28">
                  <c:v>0.90437617999999997</c:v>
                </c:pt>
                <c:pt idx="29">
                  <c:v>0.91206582000000003</c:v>
                </c:pt>
                <c:pt idx="30">
                  <c:v>0.91913708999999999</c:v>
                </c:pt>
                <c:pt idx="31">
                  <c:v>0.92563972000000005</c:v>
                </c:pt>
                <c:pt idx="32">
                  <c:v>0.93161943999999997</c:v>
                </c:pt>
                <c:pt idx="33">
                  <c:v>0.93711829000000002</c:v>
                </c:pt>
                <c:pt idx="34">
                  <c:v>0.94217496000000001</c:v>
                </c:pt>
                <c:pt idx="35">
                  <c:v>0.94682498999999998</c:v>
                </c:pt>
                <c:pt idx="36">
                  <c:v>0.95110108000000004</c:v>
                </c:pt>
                <c:pt idx="37">
                  <c:v>0.95503331000000002</c:v>
                </c:pt>
                <c:pt idx="38">
                  <c:v>0.95864932999999997</c:v>
                </c:pt>
                <c:pt idx="39">
                  <c:v>0.96197456000000003</c:v>
                </c:pt>
                <c:pt idx="40">
                  <c:v>0.96503240000000001</c:v>
                </c:pt>
                <c:pt idx="41">
                  <c:v>0.96784433999999997</c:v>
                </c:pt>
                <c:pt idx="42">
                  <c:v>0.97043014999999999</c:v>
                </c:pt>
                <c:pt idx="43">
                  <c:v>0.97280802</c:v>
                </c:pt>
                <c:pt idx="44">
                  <c:v>0.97499468</c:v>
                </c:pt>
                <c:pt idx="45">
                  <c:v>0.97700549000000003</c:v>
                </c:pt>
                <c:pt idx="46">
                  <c:v>0.97885460999999996</c:v>
                </c:pt>
                <c:pt idx="47">
                  <c:v>0.98055502999999999</c:v>
                </c:pt>
                <c:pt idx="48">
                  <c:v>0.98211870000000001</c:v>
                </c:pt>
                <c:pt idx="49">
                  <c:v>0.98355663999999998</c:v>
                </c:pt>
                <c:pt idx="50">
                  <c:v>0.98487893999999998</c:v>
                </c:pt>
                <c:pt idx="51">
                  <c:v>0.98609491000000005</c:v>
                </c:pt>
                <c:pt idx="52">
                  <c:v>0.98721309000000002</c:v>
                </c:pt>
                <c:pt idx="53">
                  <c:v>0.98824135999999996</c:v>
                </c:pt>
                <c:pt idx="54">
                  <c:v>0.98918693000000002</c:v>
                </c:pt>
                <c:pt idx="55">
                  <c:v>0.99005646999999997</c:v>
                </c:pt>
                <c:pt idx="56">
                  <c:v>0.99085608999999997</c:v>
                </c:pt>
                <c:pt idx="57">
                  <c:v>0.99159140000000001</c:v>
                </c:pt>
                <c:pt idx="58">
                  <c:v>0.99226758000000004</c:v>
                </c:pt>
                <c:pt idx="59">
                  <c:v>0.99288938999999998</c:v>
                </c:pt>
                <c:pt idx="60">
                  <c:v>0.99346118999999999</c:v>
                </c:pt>
                <c:pt idx="61">
                  <c:v>0.99398701</c:v>
                </c:pt>
                <c:pt idx="62">
                  <c:v>0.99447054999999995</c:v>
                </c:pt>
                <c:pt idx="63">
                  <c:v>0.9949152</c:v>
                </c:pt>
                <c:pt idx="64">
                  <c:v>0.99532410000000004</c:v>
                </c:pt>
                <c:pt idx="65">
                  <c:v>0.99570011000000003</c:v>
                </c:pt>
                <c:pt idx="66">
                  <c:v>0.99604588999999999</c:v>
                </c:pt>
                <c:pt idx="67">
                  <c:v>0.99636385999999999</c:v>
                </c:pt>
                <c:pt idx="68">
                  <c:v>0.99665625999999996</c:v>
                </c:pt>
                <c:pt idx="69">
                  <c:v>0.99692515000000004</c:v>
                </c:pt>
                <c:pt idx="70">
                  <c:v>0.99717241999999995</c:v>
                </c:pt>
                <c:pt idx="71">
                  <c:v>0.99739979999999995</c:v>
                </c:pt>
                <c:pt idx="72">
                  <c:v>0.99760890000000002</c:v>
                </c:pt>
                <c:pt idx="73">
                  <c:v>0.99780117999999995</c:v>
                </c:pt>
                <c:pt idx="74">
                  <c:v>0.99797800000000003</c:v>
                </c:pt>
                <c:pt idx="75">
                  <c:v>0.99814060000000004</c:v>
                </c:pt>
                <c:pt idx="76">
                  <c:v>0.99829011999999995</c:v>
                </c:pt>
                <c:pt idx="77">
                  <c:v>0.99842761999999996</c:v>
                </c:pt>
                <c:pt idx="78">
                  <c:v>0.99855406999999996</c:v>
                </c:pt>
                <c:pt idx="79">
                  <c:v>0.99867033999999999</c:v>
                </c:pt>
                <c:pt idx="80">
                  <c:v>0.99877727000000005</c:v>
                </c:pt>
                <c:pt idx="81">
                  <c:v>0.99887559000000004</c:v>
                </c:pt>
                <c:pt idx="82">
                  <c:v>0.99896600999999996</c:v>
                </c:pt>
                <c:pt idx="83">
                  <c:v>0.99904915999999999</c:v>
                </c:pt>
                <c:pt idx="84">
                  <c:v>0.99912562000000005</c:v>
                </c:pt>
                <c:pt idx="85">
                  <c:v>0.99919594</c:v>
                </c:pt>
                <c:pt idx="86">
                  <c:v>0.99926060000000005</c:v>
                </c:pt>
                <c:pt idx="87">
                  <c:v>0.99932005999999995</c:v>
                </c:pt>
                <c:pt idx="88">
                  <c:v>0.99937472999999999</c:v>
                </c:pt>
                <c:pt idx="89">
                  <c:v>0.99942502</c:v>
                </c:pt>
                <c:pt idx="90">
                  <c:v>0.99947125000000003</c:v>
                </c:pt>
                <c:pt idx="91">
                  <c:v>0.99951376999999997</c:v>
                </c:pt>
                <c:pt idx="92">
                  <c:v>0.99955287000000004</c:v>
                </c:pt>
                <c:pt idx="93">
                  <c:v>0.99958882999999998</c:v>
                </c:pt>
                <c:pt idx="94">
                  <c:v>0.99962189000000001</c:v>
                </c:pt>
                <c:pt idx="95">
                  <c:v>0.99965230000000005</c:v>
                </c:pt>
                <c:pt idx="96">
                  <c:v>0.99968025999999999</c:v>
                </c:pt>
                <c:pt idx="97">
                  <c:v>0.99970597000000005</c:v>
                </c:pt>
                <c:pt idx="98">
                  <c:v>0.99972961999999999</c:v>
                </c:pt>
                <c:pt idx="99">
                  <c:v>0.99975135999999998</c:v>
                </c:pt>
                <c:pt idx="100">
                  <c:v>0.99977134999999995</c:v>
                </c:pt>
                <c:pt idx="101">
                  <c:v>0.99978973999999998</c:v>
                </c:pt>
                <c:pt idx="102">
                  <c:v>0.99980665000000002</c:v>
                </c:pt>
                <c:pt idx="103">
                  <c:v>0.99982219999999999</c:v>
                </c:pt>
                <c:pt idx="104">
                  <c:v>0.99983648999999997</c:v>
                </c:pt>
                <c:pt idx="105">
                  <c:v>0.99984963999999998</c:v>
                </c:pt>
                <c:pt idx="106">
                  <c:v>0.99986173</c:v>
                </c:pt>
                <c:pt idx="107">
                  <c:v>0.99987285000000004</c:v>
                </c:pt>
                <c:pt idx="108">
                  <c:v>0.99988308000000004</c:v>
                </c:pt>
                <c:pt idx="109">
                  <c:v>0.99989247999999997</c:v>
                </c:pt>
                <c:pt idx="110">
                  <c:v>0.99990113000000003</c:v>
                </c:pt>
                <c:pt idx="111">
                  <c:v>0.99990908000000001</c:v>
                </c:pt>
                <c:pt idx="112">
                  <c:v>0.99991638999999999</c:v>
                </c:pt>
                <c:pt idx="113">
                  <c:v>0.99992311</c:v>
                </c:pt>
                <c:pt idx="114">
                  <c:v>0.99992930000000002</c:v>
                </c:pt>
                <c:pt idx="115">
                  <c:v>0.99993498000000003</c:v>
                </c:pt>
                <c:pt idx="116">
                  <c:v>0.99994021</c:v>
                </c:pt>
                <c:pt idx="117">
                  <c:v>0.99994501999999996</c:v>
                </c:pt>
                <c:pt idx="118">
                  <c:v>0.99994943999999997</c:v>
                </c:pt>
                <c:pt idx="119">
                  <c:v>0.99995350999999999</c:v>
                </c:pt>
                <c:pt idx="120">
                  <c:v>0.99995723999999997</c:v>
                </c:pt>
              </c:numCache>
            </c:numRef>
          </c:yVal>
          <c:smooth val="1"/>
          <c:extLst>
            <c:ext xmlns:c16="http://schemas.microsoft.com/office/drawing/2014/chart" uri="{C3380CC4-5D6E-409C-BE32-E72D297353CC}">
              <c16:uniqueId val="{00000001-8773-4BEE-A303-8167D067F01A}"/>
            </c:ext>
          </c:extLst>
        </c:ser>
        <c:ser>
          <c:idx val="2"/>
          <c:order val="2"/>
          <c:tx>
            <c:v>Equal-volume sphere</c:v>
          </c:tx>
          <c:spPr>
            <a:ln w="25718">
              <a:solidFill>
                <a:srgbClr val="14284B"/>
              </a:solidFill>
              <a:prstDash val="solid"/>
            </a:ln>
          </c:spPr>
          <c:marker>
            <c:symbol val="none"/>
          </c:marker>
          <c:xVal>
            <c:numRef>
              <c:f>'Chart Data'!$E$2:$E$122</c:f>
              <c:numCache>
                <c:formatCode>General</c:formatCode>
                <c:ptCount val="121"/>
                <c:pt idx="0">
                  <c:v>0</c:v>
                </c:pt>
                <c:pt idx="1">
                  <c:v>0.25</c:v>
                </c:pt>
                <c:pt idx="2">
                  <c:v>0.5</c:v>
                </c:pt>
                <c:pt idx="3">
                  <c:v>0.75</c:v>
                </c:pt>
                <c:pt idx="4">
                  <c:v>1</c:v>
                </c:pt>
                <c:pt idx="5">
                  <c:v>1.25</c:v>
                </c:pt>
                <c:pt idx="6">
                  <c:v>1.5</c:v>
                </c:pt>
                <c:pt idx="7">
                  <c:v>1.75</c:v>
                </c:pt>
                <c:pt idx="8">
                  <c:v>2</c:v>
                </c:pt>
                <c:pt idx="9">
                  <c:v>2.25</c:v>
                </c:pt>
                <c:pt idx="10">
                  <c:v>2.5</c:v>
                </c:pt>
                <c:pt idx="11">
                  <c:v>2.75</c:v>
                </c:pt>
                <c:pt idx="12">
                  <c:v>3</c:v>
                </c:pt>
                <c:pt idx="13">
                  <c:v>3.25</c:v>
                </c:pt>
                <c:pt idx="14">
                  <c:v>3.5</c:v>
                </c:pt>
                <c:pt idx="15">
                  <c:v>3.75</c:v>
                </c:pt>
                <c:pt idx="16">
                  <c:v>4</c:v>
                </c:pt>
                <c:pt idx="17">
                  <c:v>4.25</c:v>
                </c:pt>
                <c:pt idx="18">
                  <c:v>4.5</c:v>
                </c:pt>
                <c:pt idx="19">
                  <c:v>4.75</c:v>
                </c:pt>
                <c:pt idx="20">
                  <c:v>5</c:v>
                </c:pt>
                <c:pt idx="21">
                  <c:v>5.25</c:v>
                </c:pt>
                <c:pt idx="22">
                  <c:v>5.5</c:v>
                </c:pt>
                <c:pt idx="23">
                  <c:v>5.75</c:v>
                </c:pt>
                <c:pt idx="24">
                  <c:v>6</c:v>
                </c:pt>
                <c:pt idx="25">
                  <c:v>6.25</c:v>
                </c:pt>
                <c:pt idx="26">
                  <c:v>6.5</c:v>
                </c:pt>
                <c:pt idx="27">
                  <c:v>6.75</c:v>
                </c:pt>
                <c:pt idx="28">
                  <c:v>7</c:v>
                </c:pt>
                <c:pt idx="29">
                  <c:v>7.25</c:v>
                </c:pt>
                <c:pt idx="30">
                  <c:v>7.5</c:v>
                </c:pt>
                <c:pt idx="31">
                  <c:v>7.75</c:v>
                </c:pt>
                <c:pt idx="32">
                  <c:v>8</c:v>
                </c:pt>
                <c:pt idx="33">
                  <c:v>8.25</c:v>
                </c:pt>
                <c:pt idx="34">
                  <c:v>8.5</c:v>
                </c:pt>
                <c:pt idx="35">
                  <c:v>8.75</c:v>
                </c:pt>
                <c:pt idx="36">
                  <c:v>9</c:v>
                </c:pt>
                <c:pt idx="37">
                  <c:v>9.25</c:v>
                </c:pt>
                <c:pt idx="38">
                  <c:v>9.5</c:v>
                </c:pt>
                <c:pt idx="39">
                  <c:v>9.75</c:v>
                </c:pt>
                <c:pt idx="40">
                  <c:v>10</c:v>
                </c:pt>
                <c:pt idx="41">
                  <c:v>10.25</c:v>
                </c:pt>
                <c:pt idx="42">
                  <c:v>10.5</c:v>
                </c:pt>
                <c:pt idx="43">
                  <c:v>10.75</c:v>
                </c:pt>
                <c:pt idx="44">
                  <c:v>11</c:v>
                </c:pt>
                <c:pt idx="45">
                  <c:v>11.25</c:v>
                </c:pt>
                <c:pt idx="46">
                  <c:v>11.5</c:v>
                </c:pt>
                <c:pt idx="47">
                  <c:v>11.75</c:v>
                </c:pt>
                <c:pt idx="48">
                  <c:v>12</c:v>
                </c:pt>
                <c:pt idx="49">
                  <c:v>12.25</c:v>
                </c:pt>
                <c:pt idx="50">
                  <c:v>12.5</c:v>
                </c:pt>
                <c:pt idx="51">
                  <c:v>12.75</c:v>
                </c:pt>
                <c:pt idx="52">
                  <c:v>13</c:v>
                </c:pt>
                <c:pt idx="53">
                  <c:v>13.25</c:v>
                </c:pt>
                <c:pt idx="54">
                  <c:v>13.5</c:v>
                </c:pt>
                <c:pt idx="55">
                  <c:v>13.75</c:v>
                </c:pt>
                <c:pt idx="56">
                  <c:v>14</c:v>
                </c:pt>
                <c:pt idx="57">
                  <c:v>14.25</c:v>
                </c:pt>
                <c:pt idx="58">
                  <c:v>14.5</c:v>
                </c:pt>
                <c:pt idx="59">
                  <c:v>14.75</c:v>
                </c:pt>
                <c:pt idx="60">
                  <c:v>15</c:v>
                </c:pt>
                <c:pt idx="61">
                  <c:v>15.25</c:v>
                </c:pt>
                <c:pt idx="62">
                  <c:v>15.5</c:v>
                </c:pt>
                <c:pt idx="63">
                  <c:v>15.75</c:v>
                </c:pt>
                <c:pt idx="64">
                  <c:v>16</c:v>
                </c:pt>
                <c:pt idx="65">
                  <c:v>16.25</c:v>
                </c:pt>
                <c:pt idx="66">
                  <c:v>16.5</c:v>
                </c:pt>
                <c:pt idx="67">
                  <c:v>16.75</c:v>
                </c:pt>
                <c:pt idx="68">
                  <c:v>17</c:v>
                </c:pt>
                <c:pt idx="69">
                  <c:v>17.25</c:v>
                </c:pt>
                <c:pt idx="70">
                  <c:v>17.5</c:v>
                </c:pt>
                <c:pt idx="71">
                  <c:v>17.75</c:v>
                </c:pt>
                <c:pt idx="72">
                  <c:v>18</c:v>
                </c:pt>
                <c:pt idx="73">
                  <c:v>18.25</c:v>
                </c:pt>
                <c:pt idx="74">
                  <c:v>18.5</c:v>
                </c:pt>
                <c:pt idx="75">
                  <c:v>18.75</c:v>
                </c:pt>
                <c:pt idx="76">
                  <c:v>19</c:v>
                </c:pt>
                <c:pt idx="77">
                  <c:v>19.25</c:v>
                </c:pt>
                <c:pt idx="78">
                  <c:v>19.5</c:v>
                </c:pt>
                <c:pt idx="79">
                  <c:v>19.75</c:v>
                </c:pt>
                <c:pt idx="80">
                  <c:v>20</c:v>
                </c:pt>
                <c:pt idx="81">
                  <c:v>20.25</c:v>
                </c:pt>
                <c:pt idx="82">
                  <c:v>20.5</c:v>
                </c:pt>
                <c:pt idx="83">
                  <c:v>20.75</c:v>
                </c:pt>
                <c:pt idx="84">
                  <c:v>21</c:v>
                </c:pt>
                <c:pt idx="85">
                  <c:v>21.25</c:v>
                </c:pt>
                <c:pt idx="86">
                  <c:v>21.5</c:v>
                </c:pt>
                <c:pt idx="87">
                  <c:v>21.75</c:v>
                </c:pt>
                <c:pt idx="88">
                  <c:v>22</c:v>
                </c:pt>
                <c:pt idx="89">
                  <c:v>22.25</c:v>
                </c:pt>
                <c:pt idx="90">
                  <c:v>22.5</c:v>
                </c:pt>
                <c:pt idx="91">
                  <c:v>22.75</c:v>
                </c:pt>
                <c:pt idx="92">
                  <c:v>23</c:v>
                </c:pt>
                <c:pt idx="93">
                  <c:v>23.25</c:v>
                </c:pt>
                <c:pt idx="94">
                  <c:v>23.5</c:v>
                </c:pt>
                <c:pt idx="95">
                  <c:v>23.75</c:v>
                </c:pt>
                <c:pt idx="96">
                  <c:v>24</c:v>
                </c:pt>
                <c:pt idx="97">
                  <c:v>24.25</c:v>
                </c:pt>
                <c:pt idx="98">
                  <c:v>24.5</c:v>
                </c:pt>
                <c:pt idx="99">
                  <c:v>24.75</c:v>
                </c:pt>
                <c:pt idx="100">
                  <c:v>25</c:v>
                </c:pt>
                <c:pt idx="101">
                  <c:v>25.25</c:v>
                </c:pt>
                <c:pt idx="102">
                  <c:v>25.5</c:v>
                </c:pt>
                <c:pt idx="103">
                  <c:v>25.75</c:v>
                </c:pt>
                <c:pt idx="104">
                  <c:v>26</c:v>
                </c:pt>
                <c:pt idx="105">
                  <c:v>26.25</c:v>
                </c:pt>
                <c:pt idx="106">
                  <c:v>26.5</c:v>
                </c:pt>
                <c:pt idx="107">
                  <c:v>26.75</c:v>
                </c:pt>
                <c:pt idx="108">
                  <c:v>27</c:v>
                </c:pt>
                <c:pt idx="109">
                  <c:v>27.25</c:v>
                </c:pt>
                <c:pt idx="110">
                  <c:v>27.5</c:v>
                </c:pt>
                <c:pt idx="111">
                  <c:v>27.75</c:v>
                </c:pt>
                <c:pt idx="112">
                  <c:v>28</c:v>
                </c:pt>
                <c:pt idx="113">
                  <c:v>28.25</c:v>
                </c:pt>
                <c:pt idx="114">
                  <c:v>28.5</c:v>
                </c:pt>
                <c:pt idx="115">
                  <c:v>28.75</c:v>
                </c:pt>
                <c:pt idx="116">
                  <c:v>29</c:v>
                </c:pt>
                <c:pt idx="117">
                  <c:v>29.25</c:v>
                </c:pt>
                <c:pt idx="118">
                  <c:v>29.5</c:v>
                </c:pt>
                <c:pt idx="119">
                  <c:v>29.75</c:v>
                </c:pt>
                <c:pt idx="120">
                  <c:v>30</c:v>
                </c:pt>
              </c:numCache>
            </c:numRef>
          </c:xVal>
          <c:yVal>
            <c:numRef>
              <c:f>'Chart Data'!$F$2:$F$122</c:f>
              <c:numCache>
                <c:formatCode>0.0</c:formatCode>
                <c:ptCount val="121"/>
                <c:pt idx="0">
                  <c:v>0</c:v>
                </c:pt>
                <c:pt idx="1">
                  <c:v>2.4690090000000001E-2</c:v>
                </c:pt>
                <c:pt idx="2">
                  <c:v>4.8770580000000001E-2</c:v>
                </c:pt>
                <c:pt idx="3">
                  <c:v>7.2256509999999996E-2</c:v>
                </c:pt>
                <c:pt idx="4">
                  <c:v>9.5162579999999997E-2</c:v>
                </c:pt>
                <c:pt idx="5">
                  <c:v>0.1175031</c:v>
                </c:pt>
                <c:pt idx="6">
                  <c:v>0.13929201999999999</c:v>
                </c:pt>
                <c:pt idx="7">
                  <c:v>0.16054298</c:v>
                </c:pt>
                <c:pt idx="8">
                  <c:v>0.18126924999999999</c:v>
                </c:pt>
                <c:pt idx="9">
                  <c:v>0.20148378</c:v>
                </c:pt>
                <c:pt idx="10">
                  <c:v>0.22119922</c:v>
                </c:pt>
                <c:pt idx="11">
                  <c:v>0.24042788000000001</c:v>
                </c:pt>
                <c:pt idx="12">
                  <c:v>0.25918177999999997</c:v>
                </c:pt>
                <c:pt idx="13">
                  <c:v>0.27747264999999999</c:v>
                </c:pt>
                <c:pt idx="14">
                  <c:v>0.29531191000000001</c:v>
                </c:pt>
                <c:pt idx="15">
                  <c:v>0.31271072</c:v>
                </c:pt>
                <c:pt idx="16">
                  <c:v>0.32967995</c:v>
                </c:pt>
                <c:pt idx="17">
                  <c:v>0.34623020999999998</c:v>
                </c:pt>
                <c:pt idx="18">
                  <c:v>0.36237185</c:v>
                </c:pt>
                <c:pt idx="19">
                  <c:v>0.37811494000000001</c:v>
                </c:pt>
                <c:pt idx="20">
                  <c:v>0.39346934</c:v>
                </c:pt>
                <c:pt idx="21">
                  <c:v>0.40844464000000003</c:v>
                </c:pt>
                <c:pt idx="22">
                  <c:v>0.42305018999999999</c:v>
                </c:pt>
                <c:pt idx="23">
                  <c:v>0.43729512999999998</c:v>
                </c:pt>
                <c:pt idx="24">
                  <c:v>0.45118836000000001</c:v>
                </c:pt>
                <c:pt idx="25">
                  <c:v>0.46473857000000002</c:v>
                </c:pt>
                <c:pt idx="26">
                  <c:v>0.47795421999999999</c:v>
                </c:pt>
                <c:pt idx="27">
                  <c:v>0.49084358</c:v>
                </c:pt>
                <c:pt idx="28">
                  <c:v>0.50341469999999999</c:v>
                </c:pt>
                <c:pt idx="29">
                  <c:v>0.51567543000000005</c:v>
                </c:pt>
                <c:pt idx="30">
                  <c:v>0.52763344999999995</c:v>
                </c:pt>
                <c:pt idx="31">
                  <c:v>0.53929621999999999</c:v>
                </c:pt>
                <c:pt idx="32">
                  <c:v>0.55067104</c:v>
                </c:pt>
                <c:pt idx="33">
                  <c:v>0.56176501000000001</c:v>
                </c:pt>
                <c:pt idx="34">
                  <c:v>0.57258507000000003</c:v>
                </c:pt>
                <c:pt idx="35">
                  <c:v>0.58313797999999994</c:v>
                </c:pt>
                <c:pt idx="36">
                  <c:v>0.59343033999999995</c:v>
                </c:pt>
                <c:pt idx="37">
                  <c:v>0.60346858000000003</c:v>
                </c:pt>
                <c:pt idx="38">
                  <c:v>0.61325898000000001</c:v>
                </c:pt>
                <c:pt idx="39">
                  <c:v>0.62280765000000005</c:v>
                </c:pt>
                <c:pt idx="40">
                  <c:v>0.63212056000000005</c:v>
                </c:pt>
                <c:pt idx="41">
                  <c:v>0.64120352999999997</c:v>
                </c:pt>
                <c:pt idx="42">
                  <c:v>0.65006224999999995</c:v>
                </c:pt>
                <c:pt idx="43">
                  <c:v>0.65870223999999999</c:v>
                </c:pt>
                <c:pt idx="44">
                  <c:v>0.66712892000000001</c:v>
                </c:pt>
                <c:pt idx="45">
                  <c:v>0.67534753000000003</c:v>
                </c:pt>
                <c:pt idx="46">
                  <c:v>0.68336322999999999</c:v>
                </c:pt>
                <c:pt idx="47">
                  <c:v>0.69118102000000003</c:v>
                </c:pt>
                <c:pt idx="48">
                  <c:v>0.69880578999999998</c:v>
                </c:pt>
                <c:pt idx="49">
                  <c:v>0.70624229999999999</c:v>
                </c:pt>
                <c:pt idx="50">
                  <c:v>0.7134952</c:v>
                </c:pt>
                <c:pt idx="51">
                  <c:v>0.72056903000000005</c:v>
                </c:pt>
                <c:pt idx="52">
                  <c:v>0.72746820999999995</c:v>
                </c:pt>
                <c:pt idx="53">
                  <c:v>0.73419703999999997</c:v>
                </c:pt>
                <c:pt idx="54">
                  <c:v>0.74075974</c:v>
                </c:pt>
                <c:pt idx="55">
                  <c:v>0.74716039999999995</c:v>
                </c:pt>
                <c:pt idx="56">
                  <c:v>0.75340304000000002</c:v>
                </c:pt>
                <c:pt idx="57">
                  <c:v>0.75949153999999997</c:v>
                </c:pt>
                <c:pt idx="58">
                  <c:v>0.76542971000000004</c:v>
                </c:pt>
                <c:pt idx="59">
                  <c:v>0.77122126999999996</c:v>
                </c:pt>
                <c:pt idx="60">
                  <c:v>0.77686984000000003</c:v>
                </c:pt>
                <c:pt idx="61">
                  <c:v>0.78237893999999997</c:v>
                </c:pt>
                <c:pt idx="62">
                  <c:v>0.78775203000000005</c:v>
                </c:pt>
                <c:pt idx="63">
                  <c:v>0.79299244999999996</c:v>
                </c:pt>
                <c:pt idx="64">
                  <c:v>0.79810347999999998</c:v>
                </c:pt>
                <c:pt idx="65">
                  <c:v>0.80308831999999997</c:v>
                </c:pt>
                <c:pt idx="66">
                  <c:v>0.80795008999999995</c:v>
                </c:pt>
                <c:pt idx="67">
                  <c:v>0.81269181999999995</c:v>
                </c:pt>
                <c:pt idx="68">
                  <c:v>0.81731648000000001</c:v>
                </c:pt>
                <c:pt idx="69">
                  <c:v>0.82182694999999995</c:v>
                </c:pt>
                <c:pt idx="70">
                  <c:v>0.82622605999999998</c:v>
                </c:pt>
                <c:pt idx="71">
                  <c:v>0.83051655000000002</c:v>
                </c:pt>
                <c:pt idx="72">
                  <c:v>0.83470111000000002</c:v>
                </c:pt>
                <c:pt idx="73">
                  <c:v>0.83878235999999995</c:v>
                </c:pt>
                <c:pt idx="74">
                  <c:v>0.84276282999999996</c:v>
                </c:pt>
                <c:pt idx="75">
                  <c:v>0.84664503000000002</c:v>
                </c:pt>
                <c:pt idx="76">
                  <c:v>0.85043137999999996</c:v>
                </c:pt>
                <c:pt idx="77">
                  <c:v>0.85412423999999998</c:v>
                </c:pt>
                <c:pt idx="78">
                  <c:v>0.85772592999999997</c:v>
                </c:pt>
                <c:pt idx="79">
                  <c:v>0.86123868999999997</c:v>
                </c:pt>
                <c:pt idx="80">
                  <c:v>0.86466472000000005</c:v>
                </c:pt>
                <c:pt idx="81">
                  <c:v>0.86800615999999997</c:v>
                </c:pt>
                <c:pt idx="82">
                  <c:v>0.87126510000000001</c:v>
                </c:pt>
                <c:pt idx="83">
                  <c:v>0.87444356999999995</c:v>
                </c:pt>
                <c:pt idx="84">
                  <c:v>0.87754357000000005</c:v>
                </c:pt>
                <c:pt idx="85">
                  <c:v>0.88056703000000003</c:v>
                </c:pt>
                <c:pt idx="86">
                  <c:v>0.88351584000000005</c:v>
                </c:pt>
                <c:pt idx="87">
                  <c:v>0.88639184999999998</c:v>
                </c:pt>
                <c:pt idx="88">
                  <c:v>0.88919683999999999</c:v>
                </c:pt>
                <c:pt idx="89">
                  <c:v>0.89193257999999997</c:v>
                </c:pt>
                <c:pt idx="90">
                  <c:v>0.89460077999999998</c:v>
                </c:pt>
                <c:pt idx="91">
                  <c:v>0.89720308999999998</c:v>
                </c:pt>
                <c:pt idx="92">
                  <c:v>0.89974116000000004</c:v>
                </c:pt>
                <c:pt idx="93">
                  <c:v>0.90221655999999995</c:v>
                </c:pt>
                <c:pt idx="94">
                  <c:v>0.90463084000000005</c:v>
                </c:pt>
                <c:pt idx="95">
                  <c:v>0.90698551000000005</c:v>
                </c:pt>
                <c:pt idx="96">
                  <c:v>0.90928204999999995</c:v>
                </c:pt>
                <c:pt idx="97">
                  <c:v>0.91152188000000001</c:v>
                </c:pt>
                <c:pt idx="98">
                  <c:v>0.91370640999999997</c:v>
                </c:pt>
                <c:pt idx="99">
                  <c:v>0.91583700999999995</c:v>
                </c:pt>
                <c:pt idx="100">
                  <c:v>0.91791500000000004</c:v>
                </c:pt>
                <c:pt idx="101">
                  <c:v>0.91994169000000003</c:v>
                </c:pt>
                <c:pt idx="102">
                  <c:v>0.92191833000000001</c:v>
                </c:pt>
                <c:pt idx="103">
                  <c:v>0.92384617999999996</c:v>
                </c:pt>
                <c:pt idx="104">
                  <c:v>0.92572642000000005</c:v>
                </c:pt>
                <c:pt idx="105">
                  <c:v>0.92756024000000004</c:v>
                </c:pt>
                <c:pt idx="106">
                  <c:v>0.92934879000000004</c:v>
                </c:pt>
                <c:pt idx="107">
                  <c:v>0.93109317000000003</c:v>
                </c:pt>
                <c:pt idx="108">
                  <c:v>0.93279449000000003</c:v>
                </c:pt>
                <c:pt idx="109">
                  <c:v>0.9344538</c:v>
                </c:pt>
                <c:pt idx="110">
                  <c:v>0.93607214000000005</c:v>
                </c:pt>
                <c:pt idx="111">
                  <c:v>0.93765052000000004</c:v>
                </c:pt>
                <c:pt idx="112">
                  <c:v>0.93918994</c:v>
                </c:pt>
                <c:pt idx="113">
                  <c:v>0.94069133999999999</c:v>
                </c:pt>
                <c:pt idx="114">
                  <c:v>0.94215568000000005</c:v>
                </c:pt>
                <c:pt idx="115">
                  <c:v>0.94358386000000005</c:v>
                </c:pt>
                <c:pt idx="116">
                  <c:v>0.94497677999999996</c:v>
                </c:pt>
                <c:pt idx="117">
                  <c:v>0.94633531000000004</c:v>
                </c:pt>
                <c:pt idx="118">
                  <c:v>0.94766028999999996</c:v>
                </c:pt>
                <c:pt idx="119">
                  <c:v>0.94895257</c:v>
                </c:pt>
                <c:pt idx="120">
                  <c:v>0.95021292999999996</c:v>
                </c:pt>
              </c:numCache>
            </c:numRef>
          </c:yVal>
          <c:smooth val="1"/>
          <c:extLst>
            <c:ext xmlns:c16="http://schemas.microsoft.com/office/drawing/2014/chart" uri="{C3380CC4-5D6E-409C-BE32-E72D297353CC}">
              <c16:uniqueId val="{00000002-8773-4BEE-A303-8167D067F01A}"/>
            </c:ext>
          </c:extLst>
        </c:ser>
        <c:dLbls>
          <c:showLegendKey val="0"/>
          <c:showVal val="0"/>
          <c:showCatName val="0"/>
          <c:showSerName val="0"/>
          <c:showPercent val="0"/>
          <c:showBubbleSize val="0"/>
        </c:dLbls>
        <c:axId val="48650112"/>
        <c:axId val="48672768"/>
      </c:scatterChart>
      <c:valAx>
        <c:axId val="48672768"/>
        <c:scaling>
          <c:orientation val="minMax"/>
          <c:max val="1"/>
          <c:min val="0"/>
        </c:scaling>
        <c:delete val="0"/>
        <c:axPos val="l"/>
        <c:majorGridlines>
          <c:spPr>
            <a:ln w="9525">
              <a:solidFill>
                <a:srgbClr val="DCE4ED"/>
              </a:solidFill>
              <a:prstDash val="solid"/>
            </a:ln>
          </c:spPr>
        </c:majorGridlines>
        <c:title>
          <c:tx>
            <c:rich>
              <a:bodyPr/>
              <a:lstStyle/>
              <a:p>
                <a:r>
                  <a:rPr lang="en-IN">
                    <a:latin typeface="Arial"/>
                    <a:ea typeface="Arial"/>
                    <a:cs typeface="Arial"/>
                  </a:rPr>
                  <a:t>C / Cout</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200">
                <a:solidFill>
                  <a:srgbClr val="666666"/>
                </a:solidFill>
                <a:latin typeface="Arial"/>
                <a:ea typeface="Arial"/>
                <a:cs typeface="Arial"/>
              </a:defRPr>
            </a:pPr>
            <a:endParaRPr lang="en-US"/>
          </a:p>
        </c:txPr>
        <c:crossAx val="48650112"/>
        <c:crosses val="autoZero"/>
        <c:crossBetween val="midCat"/>
        <c:majorUnit val="0.2"/>
      </c:valAx>
      <c:valAx>
        <c:axId val="48650112"/>
        <c:scaling>
          <c:orientation val="minMax"/>
          <c:max val="30"/>
          <c:min val="0"/>
        </c:scaling>
        <c:delete val="0"/>
        <c:axPos val="b"/>
        <c:title>
          <c:tx>
            <c:rich>
              <a:bodyPr/>
              <a:lstStyle/>
              <a:p>
                <a:r>
                  <a:rPr lang="en-IN">
                    <a:latin typeface="Arial"/>
                    <a:ea typeface="Arial"/>
                    <a:cs typeface="Arial"/>
                  </a:rPr>
                  <a:t>Time (s)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200">
                <a:solidFill>
                  <a:srgbClr val="666666"/>
                </a:solidFill>
                <a:latin typeface="Arial"/>
                <a:ea typeface="Arial"/>
                <a:cs typeface="Arial"/>
              </a:defRPr>
            </a:pPr>
            <a:endParaRPr lang="en-US"/>
          </a:p>
        </c:txPr>
        <c:crossAx val="48672768"/>
        <c:crosses val="autoZero"/>
        <c:crossBetween val="midCat"/>
        <c:majorUnit val="5"/>
      </c:valAx>
    </c:plotArea>
    <c:legend>
      <c:legendPos val="b"/>
      <c:overlay val="0"/>
      <c:txPr>
        <a:bodyPr anchorCtr="1"/>
        <a:lstStyle/>
        <a:p>
          <a:pPr>
            <a:defRPr sz="1200">
              <a:latin typeface="Arial"/>
              <a:ea typeface="Arial"/>
              <a:cs typeface="Arial"/>
            </a:defRPr>
          </a:pPr>
          <a:endParaRPr lang="en-US"/>
        </a:p>
      </c:txPr>
    </c:legend>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Time to reach 90%</c:v>
          </c:tx>
          <c:spPr>
            <a:solidFill>
              <a:srgbClr val="2F6FB5"/>
            </a:solidFill>
          </c:spPr>
          <c:invertIfNegative val="0"/>
          <c:dPt>
            <c:idx val="0"/>
            <c:invertIfNegative val="0"/>
            <c:bubble3D val="0"/>
            <c:spPr>
              <a:solidFill>
                <a:srgbClr val="729B85"/>
              </a:solidFill>
            </c:spPr>
            <c:extLst>
              <c:ext xmlns:c16="http://schemas.microsoft.com/office/drawing/2014/chart" uri="{C3380CC4-5D6E-409C-BE32-E72D297353CC}">
                <c16:uniqueId val="{00000001-F7C9-4664-99A9-51F6A83E77C2}"/>
              </c:ext>
            </c:extLst>
          </c:dPt>
          <c:dPt>
            <c:idx val="1"/>
            <c:invertIfNegative val="0"/>
            <c:bubble3D val="0"/>
            <c:extLst>
              <c:ext xmlns:c16="http://schemas.microsoft.com/office/drawing/2014/chart" uri="{C3380CC4-5D6E-409C-BE32-E72D297353CC}">
                <c16:uniqueId val="{00000003-F7C9-4664-99A9-51F6A83E77C2}"/>
              </c:ext>
            </c:extLst>
          </c:dPt>
          <c:dPt>
            <c:idx val="2"/>
            <c:invertIfNegative val="0"/>
            <c:bubble3D val="0"/>
            <c:spPr>
              <a:solidFill>
                <a:srgbClr val="14284B"/>
              </a:solidFill>
            </c:spPr>
            <c:extLst>
              <c:ext xmlns:c16="http://schemas.microsoft.com/office/drawing/2014/chart" uri="{C3380CC4-5D6E-409C-BE32-E72D297353CC}">
                <c16:uniqueId val="{00000005-F7C9-4664-99A9-51F6A83E77C2}"/>
              </c:ext>
            </c:extLst>
          </c:dPt>
          <c:dLbls>
            <c:numFmt formatCode="0.000&quot; s&quot;" sourceLinked="0"/>
            <c:spPr>
              <a:noFill/>
              <a:ln>
                <a:noFill/>
              </a:ln>
              <a:effectLst/>
            </c:spPr>
            <c:txPr>
              <a:bodyPr anchorCtr="1"/>
              <a:lstStyle/>
              <a:p>
                <a:pPr>
                  <a:defRPr sz="1725" b="1">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Small sphere</c:v>
                </c:pt>
                <c:pt idx="1">
                  <c:v>Thin cylinder</c:v>
                </c:pt>
                <c:pt idx="2">
                  <c:v>Equal-volume sphere</c:v>
                </c:pt>
              </c:strCache>
            </c:strRef>
          </c:cat>
          <c:val>
            <c:numRef>
              <c:f>'Chart Data'!$B$2:$B$4</c:f>
              <c:numCache>
                <c:formatCode>0</c:formatCode>
                <c:ptCount val="3"/>
                <c:pt idx="0">
                  <c:v>0.38376418200000001</c:v>
                </c:pt>
                <c:pt idx="1">
                  <c:v>6.8665559429999998</c:v>
                </c:pt>
                <c:pt idx="2">
                  <c:v>23.025850930000001</c:v>
                </c:pt>
              </c:numCache>
            </c:numRef>
          </c:val>
          <c:extLst>
            <c:ext xmlns:c16="http://schemas.microsoft.com/office/drawing/2014/chart" uri="{C3380CC4-5D6E-409C-BE32-E72D297353CC}">
              <c16:uniqueId val="{00000006-F7C9-4664-99A9-51F6A83E77C2}"/>
            </c:ext>
          </c:extLst>
        </c:ser>
        <c:dLbls>
          <c:dLblPos val="outEnd"/>
          <c:showLegendKey val="0"/>
          <c:showVal val="1"/>
          <c:showCatName val="0"/>
          <c:showSerName val="0"/>
          <c:showPercent val="0"/>
          <c:showBubbleSize val="0"/>
        </c:dLbls>
        <c:gapWidth val="12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650">
                <a:solidFill>
                  <a:srgbClr val="666666"/>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27"/>
          <c:min val="0"/>
        </c:scaling>
        <c:delete val="0"/>
        <c:axPos val="l"/>
        <c:majorGridlines>
          <c:spPr>
            <a:ln w="9525">
              <a:solidFill>
                <a:srgbClr val="DDE5EE"/>
              </a:solidFill>
              <a:prstDash val="solid"/>
            </a:ln>
          </c:spPr>
        </c:majorGridlines>
        <c:title>
          <c:tx>
            <c:rich>
              <a:bodyPr/>
              <a:lstStyle/>
              <a:p>
                <a:r>
                  <a:rPr lang="en-US" sz="1650">
                    <a:latin typeface="Arial"/>
                    <a:ea typeface="Arial"/>
                    <a:cs typeface="Arial"/>
                  </a:rPr>
                  <a:t>Time to reach 90% (s)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666666"/>
                </a:solidFill>
                <a:latin typeface="Arial"/>
                <a:ea typeface="Arial"/>
                <a:cs typeface="Arial"/>
              </a:defRPr>
            </a:pPr>
            <a:endParaRPr lang="en-US"/>
          </a:p>
        </c:txPr>
        <c:crossAx val="48650112"/>
        <c:crosses val="autoZero"/>
        <c:crossBetween val="between"/>
        <c:majorUnit val="5"/>
      </c:valAx>
    </c:plotArea>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Official Octave symbolic documentation: https://octave.sourceforge.io/symbolic/function/@sym/dsolve.html . Requires a working symbolic package and its Python/SymPy dependencies. Installation can depend on the local Octave setup. Equivalent arrangements of the integration constants are valid. The full script prints headings and residual checks.</a:t>
            </a:r>
          </a:p>
          <a:p>
            <a:endParaRPr/>
          </a:p>
          <a:p>
            <a:r>
              <a:t>% Solve the uptake ODE symbolically, then plot the solver result.</a:t>
            </a:r>
          </a:p>
          <a:p>
            <a:r>
              <a:t>% Requires the Octave symbolic package.</a:t>
            </a:r>
          </a:p>
          <a:p>
            <a:r>
              <a:t>% If it is not installed, run once: pkg install -forge symbolic</a:t>
            </a:r>
          </a:p>
          <a:p>
            <a:r>
              <a:t>clear; clc; close all;</a:t>
            </a:r>
          </a:p>
          <a:p>
            <a:r>
              <a:t>pkg load symbolic</a:t>
            </a:r>
          </a:p>
          <a:p>
            <a:endParaRPr/>
          </a:p>
          <a:p>
            <a:r>
              <a:t>% PART 1: solve the second-order ODE</a:t>
            </a:r>
          </a:p>
          <a:p>
            <a:r>
              <a:t>syms t</a:t>
            </a:r>
          </a:p>
          <a:p>
            <a:r>
              <a:t>syms beta Cout positive</a:t>
            </a:r>
          </a:p>
          <a:p>
            <a:r>
              <a:t>syms C(t)</a:t>
            </a:r>
          </a:p>
          <a:p>
            <a:r>
              <a:t>dC = diff(C,t);</a:t>
            </a:r>
          </a:p>
          <a:p>
            <a:r>
              <a:t>ode = diff(C,t,2) + beta*dC == 0;</a:t>
            </a:r>
          </a:p>
          <a:p>
            <a:r>
              <a:t>CF = dsolve(ode);</a:t>
            </a:r>
          </a:p>
          <a:p>
            <a:r>
              <a:t>PI = sym(0);  % homogeneous equation: right-hand side is zero</a:t>
            </a:r>
          </a:p>
          <a:p>
            <a:r>
              <a:t>general_solution = CF + PI;</a:t>
            </a:r>
          </a:p>
          <a:p>
            <a:r>
              <a:t>solution = simplify(dsolve(ode, C(0)==0, dC(0)==beta*Cout));</a:t>
            </a:r>
          </a:p>
          <a:p>
            <a:r>
              <a:t>disp('ODE:'); disp(ode);</a:t>
            </a:r>
          </a:p>
          <a:p>
            <a:r>
              <a:t>disp('Complementary function:'); disp(CF);</a:t>
            </a:r>
          </a:p>
          <a:p>
            <a:r>
              <a:t>disp('Particular integral:'); disp(PI);</a:t>
            </a:r>
          </a:p>
          <a:p>
            <a:r>
              <a:t>disp('General solution = CF + PI:'); disp(general_solution);</a:t>
            </a:r>
          </a:p>
          <a:p>
            <a:r>
              <a:t>disp('Solution after applying initial conditions:'); disp(solution);</a:t>
            </a:r>
          </a:p>
          <a:p>
            <a:endParaRPr/>
          </a:p>
          <a:p>
            <a:r>
              <a:t>% Verify both the ODE and the original nutrient balance</a:t>
            </a:r>
          </a:p>
          <a:p>
            <a:r>
              <a:t>disp('ODE residual (expected 0):');</a:t>
            </a:r>
          </a:p>
          <a:p>
            <a:r>
              <a:t>disp(simplify(diff(solution,t,2)+beta*diff(solution,t)));</a:t>
            </a:r>
          </a:p>
          <a:p>
            <a:r>
              <a:t>disp('Balance residual (expected 0):');</a:t>
            </a:r>
          </a:p>
          <a:p>
            <a:r>
              <a:t>disp(simplify(diff(solution,t)-beta*(Cout-solution)));</a:t>
            </a:r>
          </a:p>
          <a:p>
            <a:endParaRPr/>
          </a:p>
          <a:p>
            <a:r>
              <a:t>% PART 2: evaluate the result returned by dsolve</a:t>
            </a:r>
          </a:p>
          <a:p>
            <a:r>
              <a:t>f = function_handle(solution,'vars',[t beta Cout]);</a:t>
            </a:r>
          </a:p>
          <a:p>
            <a:r>
              <a:t>P = 1;                 % assumed permeability, micrometres/s</a:t>
            </a:r>
          </a:p>
          <a:p>
            <a:r>
              <a:t>Cout_value = 1;        % external concentration, arbitrary units</a:t>
            </a:r>
          </a:p>
          <a:p>
            <a:r>
              <a:t>r = 6; L = 1000;       % cylinder radius and length, micrometres</a:t>
            </a:r>
          </a:p>
          <a:p>
            <a:r>
              <a:t>R = (3*r^2*L/4)^(1/3); % equal-volume sphere radius</a:t>
            </a:r>
          </a:p>
          <a:p>
            <a:r>
              <a:t>q = [3/0.5, 2/r+2/L, 3/R];</a:t>
            </a:r>
          </a:p>
          <a:p>
            <a:r>
              <a:t>beta_values = P*q;</a:t>
            </a:r>
          </a:p>
          <a:p>
            <a:r>
              <a:t>time = linspace(0,30,601);</a:t>
            </a:r>
          </a:p>
          <a:p>
            <a:r>
              <a:t>values = zeros(3,length(time));</a:t>
            </a:r>
          </a:p>
          <a:p>
            <a:r>
              <a:t>for i = 1:3</a:t>
            </a:r>
          </a:p>
          <a:p>
            <a:r>
              <a:t>  values(i,:) = f(time,beta_values(i),Cout_value);</a:t>
            </a:r>
          </a:p>
          <a:p>
            <a:r>
              <a:t>end</a:t>
            </a:r>
          </a:p>
          <a:p>
            <a:r>
              <a:t>names = {'Small sphere','Thin cylinder','Equal-volume sphere'};</a:t>
            </a:r>
          </a:p>
          <a:p>
            <a:endParaRPr/>
          </a:p>
          <a:p>
            <a:r>
              <a:t>% PART 3: concentration versus time for the three shapes</a:t>
            </a:r>
          </a:p>
          <a:p>
            <a:r>
              <a:t>figure(1);</a:t>
            </a:r>
          </a:p>
          <a:p>
            <a:r>
              <a:t>plot(time,values(1,:)/Cout_value,'k-.', ...</a:t>
            </a:r>
          </a:p>
          <a:p>
            <a:r>
              <a:t>     time,values(2,:)/Cout_value,'b-', ...</a:t>
            </a:r>
          </a:p>
          <a:p>
            <a:r>
              <a:t>     time,values(3,:)/Cout_value,'r--','LineWidth',2);</a:t>
            </a:r>
          </a:p>
          <a:p>
            <a:r>
              <a:t>xlabel('Time (seconds)');</a:t>
            </a:r>
          </a:p>
          <a:p>
            <a:r>
              <a:t>ylabel('Internal / external concentration, C/Cout');</a:t>
            </a:r>
          </a:p>
          <a:p>
            <a:r>
              <a:t>title('Concentration versus time for three cell shapes');</a:t>
            </a:r>
          </a:p>
          <a:p>
            <a:r>
              <a:t>legend(names,'location','southeast');</a:t>
            </a:r>
          </a:p>
          <a:p>
            <a:r>
              <a:t>ylim([0 1.05]); grid on;</a:t>
            </a:r>
          </a:p>
          <a:p>
            <a:endParaRPr/>
          </a:p>
          <a:p>
            <a:r>
              <a:t>% PART 4: time to reach 90 percent versus cell shape</a:t>
            </a:r>
          </a:p>
          <a:p>
            <a:r>
              <a:t>tau = 1./beta_values;</a:t>
            </a:r>
          </a:p>
          <a:p>
            <a:r>
              <a:t>t90 = log(10)*tau;</a:t>
            </a:r>
          </a:p>
          <a:p>
            <a:r>
              <a:t>figure(2);</a:t>
            </a:r>
          </a:p>
          <a:p>
            <a:r>
              <a:t>bar(t90);</a:t>
            </a:r>
          </a:p>
          <a:p>
            <a:r>
              <a:t>set(gca,'xtick',1:3,'xticklabel',names);</a:t>
            </a:r>
          </a:p>
          <a:p>
            <a:r>
              <a:t>ylabel('Time to reach 90 percent (seconds)');</a:t>
            </a:r>
          </a:p>
          <a:p>
            <a:r>
              <a:t>title('90-percent uptake time versus cell shape');</a:t>
            </a:r>
          </a:p>
          <a:p>
            <a:r>
              <a:t>grid on;</a:t>
            </a:r>
          </a:p>
          <a:p>
            <a:r>
              <a:t>for i = 1:3</a:t>
            </a:r>
          </a:p>
          <a:p>
            <a:r>
              <a:t>  fprintf('%s: tau = %.3f s, t90 = %.3f s\n',names{i},tau(i),t90(i));</a:t>
            </a:r>
          </a:p>
          <a:p>
            <a:r>
              <a:t>end</a:t>
            </a:r>
          </a:p>
          <a:p>
            <a:r>
              <a:t>fprintf('Sphere/cylinder uptake-time ratio = %.3f\n',t90(3)/t90(2));</a:t>
            </a:r>
          </a:p>
          <a:p>
            <a:endParaRPr/>
          </a:p>
          <a:p>
            <a:r>
              <a:t>% Optional graph exports:</a:t>
            </a:r>
          </a:p>
          <a:p>
            <a:r>
              <a:t>% print(1,'concentration_vs_time.png','-dpng','-r150');</a:t>
            </a:r>
          </a:p>
          <a:p>
            <a:r>
              <a:t>% print(2,'uptake_time_vs_shape.png','-dpng','-r150');</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EF8E3-E7F1-7D94-0F82-BA6E33C37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E4CBE-6381-6381-3D3E-B5175EC11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6AB36-4290-386C-0FB6-5B1A4943EF81}"/>
              </a:ext>
            </a:extLst>
          </p:cNvPr>
          <p:cNvSpPr>
            <a:spLocks noGrp="1"/>
          </p:cNvSpPr>
          <p:nvPr>
            <p:ph type="body" idx="1"/>
          </p:nvPr>
        </p:nvSpPr>
        <p:spPr/>
        <p:txBody>
          <a:bodyPr/>
          <a:lstStyle/>
          <a:p>
            <a:r>
              <a:t>Official Octave symbolic documentation: https://octave.sourceforge.io/symbolic/function/@sym/dsolve.html . Requires a working symbolic package and its Python/SymPy dependencies. Installation can depend on the local Octave setup. Equivalent arrangements of the integration constants are valid. The full script prints headings and residual checks.</a:t>
            </a:r>
          </a:p>
          <a:p>
            <a:endParaRPr/>
          </a:p>
          <a:p>
            <a:r>
              <a:t>% Solve the uptake ODE symbolically, then plot the solver result.</a:t>
            </a:r>
          </a:p>
          <a:p>
            <a:r>
              <a:t>% Requires the Octave symbolic package.</a:t>
            </a:r>
          </a:p>
          <a:p>
            <a:r>
              <a:t>% If it is not installed, run once: pkg install -forge symbolic</a:t>
            </a:r>
          </a:p>
          <a:p>
            <a:r>
              <a:t>clear; clc; close all;</a:t>
            </a:r>
          </a:p>
          <a:p>
            <a:r>
              <a:t>pkg load symbolic</a:t>
            </a:r>
          </a:p>
          <a:p>
            <a:endParaRPr/>
          </a:p>
          <a:p>
            <a:r>
              <a:t>% PART 1: solve the second-order ODE</a:t>
            </a:r>
          </a:p>
          <a:p>
            <a:r>
              <a:t>syms t</a:t>
            </a:r>
          </a:p>
          <a:p>
            <a:r>
              <a:t>syms beta Cout positive</a:t>
            </a:r>
          </a:p>
          <a:p>
            <a:r>
              <a:t>syms C(t)</a:t>
            </a:r>
          </a:p>
          <a:p>
            <a:r>
              <a:t>dC = diff(C,t);</a:t>
            </a:r>
          </a:p>
          <a:p>
            <a:r>
              <a:t>ode = diff(C,t,2) + beta*dC == 0;</a:t>
            </a:r>
          </a:p>
          <a:p>
            <a:r>
              <a:t>CF = dsolve(ode);</a:t>
            </a:r>
          </a:p>
          <a:p>
            <a:r>
              <a:t>PI = sym(0);  % homogeneous equation: right-hand side is zero</a:t>
            </a:r>
          </a:p>
          <a:p>
            <a:r>
              <a:t>general_solution = CF + PI;</a:t>
            </a:r>
          </a:p>
          <a:p>
            <a:r>
              <a:t>solution = simplify(dsolve(ode, C(0)==0, dC(0)==beta*Cout));</a:t>
            </a:r>
          </a:p>
          <a:p>
            <a:r>
              <a:t>disp('ODE:'); disp(ode);</a:t>
            </a:r>
          </a:p>
          <a:p>
            <a:r>
              <a:t>disp('Complementary function:'); disp(CF);</a:t>
            </a:r>
          </a:p>
          <a:p>
            <a:r>
              <a:t>disp('Particular integral:'); disp(PI);</a:t>
            </a:r>
          </a:p>
          <a:p>
            <a:r>
              <a:t>disp('General solution = CF + PI:'); disp(general_solution);</a:t>
            </a:r>
          </a:p>
          <a:p>
            <a:r>
              <a:t>disp('Solution after applying initial conditions:'); disp(solution);</a:t>
            </a:r>
          </a:p>
          <a:p>
            <a:endParaRPr/>
          </a:p>
          <a:p>
            <a:r>
              <a:t>% Verify both the ODE and the original nutrient balance</a:t>
            </a:r>
          </a:p>
          <a:p>
            <a:r>
              <a:t>disp('ODE residual (expected 0):');</a:t>
            </a:r>
          </a:p>
          <a:p>
            <a:r>
              <a:t>disp(simplify(diff(solution,t,2)+beta*diff(solution,t)));</a:t>
            </a:r>
          </a:p>
          <a:p>
            <a:r>
              <a:t>disp('Balance residual (expected 0):');</a:t>
            </a:r>
          </a:p>
          <a:p>
            <a:r>
              <a:t>disp(simplify(diff(solution,t)-beta*(Cout-solution)));</a:t>
            </a:r>
          </a:p>
          <a:p>
            <a:endParaRPr/>
          </a:p>
          <a:p>
            <a:r>
              <a:t>% PART 2: evaluate the result returned by dsolve</a:t>
            </a:r>
          </a:p>
          <a:p>
            <a:r>
              <a:t>f = function_handle(solution,'vars',[t beta Cout]);</a:t>
            </a:r>
          </a:p>
          <a:p>
            <a:r>
              <a:t>P = 1;                 % assumed permeability, micrometres/s</a:t>
            </a:r>
          </a:p>
          <a:p>
            <a:r>
              <a:t>Cout_value = 1;        % external concentration, arbitrary units</a:t>
            </a:r>
          </a:p>
          <a:p>
            <a:r>
              <a:t>r = 6; L = 1000;       % cylinder radius and length, micrometres</a:t>
            </a:r>
          </a:p>
          <a:p>
            <a:r>
              <a:t>R = (3*r^2*L/4)^(1/3); % equal-volume sphere radius</a:t>
            </a:r>
          </a:p>
          <a:p>
            <a:r>
              <a:t>q = [3/0.5, 2/r+2/L, 3/R];</a:t>
            </a:r>
          </a:p>
          <a:p>
            <a:r>
              <a:t>beta_values = P*q;</a:t>
            </a:r>
          </a:p>
          <a:p>
            <a:r>
              <a:t>time = linspace(0,30,601);</a:t>
            </a:r>
          </a:p>
          <a:p>
            <a:r>
              <a:t>values = zeros(3,length(time));</a:t>
            </a:r>
          </a:p>
          <a:p>
            <a:r>
              <a:t>for i = 1:3</a:t>
            </a:r>
          </a:p>
          <a:p>
            <a:r>
              <a:t>  values(i,:) = f(time,beta_values(i),Cout_value);</a:t>
            </a:r>
          </a:p>
          <a:p>
            <a:r>
              <a:t>end</a:t>
            </a:r>
          </a:p>
          <a:p>
            <a:r>
              <a:t>names = {'Small sphere','Thin cylinder','Equal-volume sphere'};</a:t>
            </a:r>
          </a:p>
          <a:p>
            <a:endParaRPr/>
          </a:p>
          <a:p>
            <a:r>
              <a:t>% PART 3: concentration versus time for the three shapes</a:t>
            </a:r>
          </a:p>
          <a:p>
            <a:r>
              <a:t>figure(1);</a:t>
            </a:r>
          </a:p>
          <a:p>
            <a:r>
              <a:t>plot(time,values(1,:)/Cout_value,'k-.', ...</a:t>
            </a:r>
          </a:p>
          <a:p>
            <a:r>
              <a:t>     time,values(2,:)/Cout_value,'b-', ...</a:t>
            </a:r>
          </a:p>
          <a:p>
            <a:r>
              <a:t>     time,values(3,:)/Cout_value,'r--','LineWidth',2);</a:t>
            </a:r>
          </a:p>
          <a:p>
            <a:r>
              <a:t>xlabel('Time (seconds)');</a:t>
            </a:r>
          </a:p>
          <a:p>
            <a:r>
              <a:t>ylabel('Internal / external concentration, C/Cout');</a:t>
            </a:r>
          </a:p>
          <a:p>
            <a:r>
              <a:t>title('Concentration versus time for three cell shapes');</a:t>
            </a:r>
          </a:p>
          <a:p>
            <a:r>
              <a:t>legend(names,'location','southeast');</a:t>
            </a:r>
          </a:p>
          <a:p>
            <a:r>
              <a:t>ylim([0 1.05]); grid on;</a:t>
            </a:r>
          </a:p>
          <a:p>
            <a:endParaRPr/>
          </a:p>
          <a:p>
            <a:r>
              <a:t>% PART 4: time to reach 90 percent versus cell shape</a:t>
            </a:r>
          </a:p>
          <a:p>
            <a:r>
              <a:t>tau = 1./beta_values;</a:t>
            </a:r>
          </a:p>
          <a:p>
            <a:r>
              <a:t>t90 = log(10)*tau;</a:t>
            </a:r>
          </a:p>
          <a:p>
            <a:r>
              <a:t>figure(2);</a:t>
            </a:r>
          </a:p>
          <a:p>
            <a:r>
              <a:t>bar(t90);</a:t>
            </a:r>
          </a:p>
          <a:p>
            <a:r>
              <a:t>set(gca,'xtick',1:3,'xticklabel',names);</a:t>
            </a:r>
          </a:p>
          <a:p>
            <a:r>
              <a:t>ylabel('Time to reach 90 percent (seconds)');</a:t>
            </a:r>
          </a:p>
          <a:p>
            <a:r>
              <a:t>title('90-percent uptake time versus cell shape');</a:t>
            </a:r>
          </a:p>
          <a:p>
            <a:r>
              <a:t>grid on;</a:t>
            </a:r>
          </a:p>
          <a:p>
            <a:r>
              <a:t>for i = 1:3</a:t>
            </a:r>
          </a:p>
          <a:p>
            <a:r>
              <a:t>  fprintf('%s: tau = %.3f s, t90 = %.3f s\n',names{i},tau(i),t90(i));</a:t>
            </a:r>
          </a:p>
          <a:p>
            <a:r>
              <a:t>end</a:t>
            </a:r>
          </a:p>
          <a:p>
            <a:r>
              <a:t>fprintf('Sphere/cylinder uptake-time ratio = %.3f\n',t90(3)/t90(2));</a:t>
            </a:r>
          </a:p>
          <a:p>
            <a:endParaRPr/>
          </a:p>
          <a:p>
            <a:r>
              <a:t>% Optional graph exports:</a:t>
            </a:r>
          </a:p>
          <a:p>
            <a:r>
              <a:t>% print(1,'concentration_vs_time.png','-dpng','-r150');</a:t>
            </a:r>
          </a:p>
          <a:p>
            <a:r>
              <a:t>% print(2,'uptake_time_vs_shape.png','-dpng','-r150');</a:t>
            </a:r>
          </a:p>
          <a:p>
            <a:endParaRPr/>
          </a:p>
        </p:txBody>
      </p:sp>
      <p:sp>
        <p:nvSpPr>
          <p:cNvPr id="4" name="Slide Number Placeholder 3">
            <a:extLst>
              <a:ext uri="{FF2B5EF4-FFF2-40B4-BE49-F238E27FC236}">
                <a16:creationId xmlns:a16="http://schemas.microsoft.com/office/drawing/2014/main" id="{F80F7EE1-848E-7E05-C6EE-682B11D0B6A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02689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C.F. means complementary function, not common factor. The factorization m(m+beta)=0 supplies the roots. Because the second-order ODE is homogeneous, a particular integral can be chosen as zero. Do not confuse this P.I. with the final solution satisfying the initial conditions. The first-order balance C prime + beta C = beta Cout has a nonzero particular integral Cout, but this slide consistently solves the second-order 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Differentiating the first-order balance introduces an extra integration constant. Retaining the initial slope from the original balance selects the physically consistent second-order solution. Beta=P*S/V is positive for the assumed cells.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Mathematically evaluated expected symbolic result. This slide is not an Octave session screenshot. The arbitrary constants from dsolve may use different names.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Transition from the solver output on slide 10. The formula describes an initially empty, well-mixed cell with constant external supply and no nutrient consumption. A larger beta gives faster approach to the outside concentration. The same-volume comparison is between cylinder and large sphere only.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cylinder includes both end faces: S/V=2/r+2/L. A sphere has S/V=3/R. Equating pi*r^2*L to (4/3)*pi*R^3 gives R=(3*r^2*L/4)^(1/3)=30 micrometres. In the code q stores these S/V values. Only the cylinder and large sphere are equal-volume cells.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 numerical results use the exact dimensions and unrounded beta. The displayed rounded beta is for reading only. Fixed external concentration and initially empty, well-mixed cell, no consumption. Time t is in seconds.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 numerical results use the exact dimensions and unrounded beta. The displayed rounded beta is for reading only. Fixed external concentration and initially empty, well-mixed cell, no consumption. Time t is in seconds.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 numerical results use the exact dimensions and unrounded beta. The displayed rounded beta is for reading only. Fixed external concentration and initially empty, well-mixed cell, no consumption. Time t is in seconds.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Values calculated directly from the solved equation using full-precision beta. Expected numerical values for the supplied Octave code, not an executed command-window capture.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Prepared graph of the expected model curves, not a screenshot from an executed Octave run. Same chosen permeability for all three shapes. Only cylinder and large sphere have equal volume. The plot predicts average concentration and does not show concentration at the cell centre.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Native editable chart. Values = ln(10)/beta, calculated at full precision: [0.3837641821656743,6.866555943322205,23.025850929940457]. These are illustrative model predictions, not measured biological times. No Octave execution screenshot is implied.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Based on the original Cell Shape Diffusion Project presentation and the supplied BAMAT101 syllabus. The revised model assumes passive membrane entry, rapid internal mixing and no consumption. P is illustrative. This is an ODE model of average concentration, not a spatial diffusion PDE.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84B"/>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45CEE662-7703-45BE-9BDE-218D6FF97E1F}"/>
              </a:ext>
            </a:extLst>
          </p:cNvPr>
          <p:cNvSpPr>
            <a:spLocks noGrp="1"/>
          </p:cNvSpPr>
          <p:nvPr/>
        </p:nvSpPr>
        <p:spPr>
          <a:xfrm>
            <a:off x="8229600" y="0"/>
            <a:ext cx="3959352" cy="6858000"/>
          </a:xfrm>
          <a:prstGeom prst="rect">
            <a:avLst/>
          </a:prstGeom>
          <a:solidFill>
            <a:srgbClr val="0E1E3A"/>
          </a:solidFill>
          <a:ln w="12700">
            <a:solidFill>
              <a:srgbClr val="0E1E3A"/>
            </a:solidFill>
            <a:prstDash val="solid"/>
          </a:ln>
        </p:spPr>
      </p:sp>
      <p:sp>
        <p:nvSpPr>
          <p:cNvPr id="3" name="Shape 1">
            <a:extLst>
              <a:ext uri="{FF2B5EF4-FFF2-40B4-BE49-F238E27FC236}">
                <a16:creationId xmlns:a16="http://schemas.microsoft.com/office/drawing/2014/main" id="{68CD7A77-79CA-464F-897D-73FC6737A5DF}"/>
              </a:ext>
            </a:extLst>
          </p:cNvPr>
          <p:cNvSpPr>
            <a:spLocks noGrp="1"/>
          </p:cNvSpPr>
          <p:nvPr/>
        </p:nvSpPr>
        <p:spPr>
          <a:xfrm>
            <a:off x="731520" y="1417320"/>
            <a:ext cx="1097280" cy="64008"/>
          </a:xfrm>
          <a:prstGeom prst="rect">
            <a:avLst/>
          </a:prstGeom>
          <a:solidFill>
            <a:srgbClr val="6FA8DC"/>
          </a:solidFill>
          <a:ln w="12700">
            <a:solidFill>
              <a:srgbClr val="6FA8DC"/>
            </a:solidFill>
            <a:prstDash val="solid"/>
          </a:ln>
        </p:spPr>
      </p:sp>
      <p:sp>
        <p:nvSpPr>
          <p:cNvPr id="4" name="Text 2">
            <a:extLst>
              <a:ext uri="{FF2B5EF4-FFF2-40B4-BE49-F238E27FC236}">
                <a16:creationId xmlns:a16="http://schemas.microsoft.com/office/drawing/2014/main" id="{34FBD8AC-92B1-49C2-A993-F0D652890693}"/>
              </a:ext>
            </a:extLst>
          </p:cNvPr>
          <p:cNvSpPr>
            <a:spLocks noGrp="1"/>
          </p:cNvSpPr>
          <p:nvPr/>
        </p:nvSpPr>
        <p:spPr>
          <a:xfrm>
            <a:off x="731520" y="1645920"/>
            <a:ext cx="6400800" cy="365760"/>
          </a:xfrm>
          <a:prstGeom prst="rect">
            <a:avLst/>
          </a:prstGeom>
          <a:noFill/>
        </p:spPr>
        <p:txBody>
          <a:bodyPr wrap="square" lIns="0" tIns="0" rIns="0" bIns="0" anchor="t"/>
          <a:lstStyle/>
          <a:p>
            <a:pPr marL="0" indent="0">
              <a:buNone/>
            </a:pPr>
            <a:r>
              <a:rPr sz="1300" b="1" spc="400">
                <a:solidFill>
                  <a:srgbClr val="9CC3EA"/>
                </a:solidFill>
                <a:latin typeface="Arial"/>
                <a:ea typeface="Arial"/>
                <a:cs typeface="Arial"/>
              </a:rPr>
              <a:t>MATHEMATICS ASSESMENT</a:t>
            </a:r>
            <a:endParaRPr sz="1300"/>
          </a:p>
        </p:txBody>
      </p:sp>
      <p:sp>
        <p:nvSpPr>
          <p:cNvPr id="5" name="Text 3">
            <a:extLst>
              <a:ext uri="{FF2B5EF4-FFF2-40B4-BE49-F238E27FC236}">
                <a16:creationId xmlns:a16="http://schemas.microsoft.com/office/drawing/2014/main" id="{7EE755AD-3061-4E13-8045-D376EC3946DE}"/>
              </a:ext>
            </a:extLst>
          </p:cNvPr>
          <p:cNvSpPr>
            <a:spLocks noGrp="1"/>
          </p:cNvSpPr>
          <p:nvPr/>
        </p:nvSpPr>
        <p:spPr>
          <a:xfrm>
            <a:off x="731520" y="2103120"/>
            <a:ext cx="7040880" cy="1828800"/>
          </a:xfrm>
          <a:prstGeom prst="rect">
            <a:avLst/>
          </a:prstGeom>
          <a:noFill/>
        </p:spPr>
        <p:txBody>
          <a:bodyPr wrap="square" lIns="0" tIns="0" rIns="0" bIns="0" anchor="t"/>
          <a:lstStyle/>
          <a:p>
            <a:pPr marL="0" indent="0">
              <a:buNone/>
            </a:pPr>
            <a:r>
              <a:rPr sz="3800" b="1">
                <a:solidFill>
                  <a:srgbClr val="FFFFFF"/>
                </a:solidFill>
                <a:latin typeface="Georgia"/>
                <a:ea typeface="Georgia"/>
                <a:cs typeface="Georgia"/>
              </a:rPr>
              <a:t>Mathematical Modelling of Nutrient Uptake in Cells</a:t>
            </a:r>
            <a:endParaRPr sz="3800"/>
          </a:p>
        </p:txBody>
      </p:sp>
      <p:sp>
        <p:nvSpPr>
          <p:cNvPr id="6" name="Text 4">
            <a:extLst>
              <a:ext uri="{FF2B5EF4-FFF2-40B4-BE49-F238E27FC236}">
                <a16:creationId xmlns:a16="http://schemas.microsoft.com/office/drawing/2014/main" id="{7DDCD3F9-4641-4002-BBB2-D72046DB86B3}"/>
              </a:ext>
            </a:extLst>
          </p:cNvPr>
          <p:cNvSpPr>
            <a:spLocks noGrp="1"/>
          </p:cNvSpPr>
          <p:nvPr/>
        </p:nvSpPr>
        <p:spPr>
          <a:xfrm>
            <a:off x="731520" y="4069080"/>
            <a:ext cx="6858000" cy="822960"/>
          </a:xfrm>
          <a:prstGeom prst="rect">
            <a:avLst/>
          </a:prstGeom>
          <a:noFill/>
        </p:spPr>
        <p:txBody>
          <a:bodyPr wrap="square" lIns="0" tIns="0" rIns="0" bIns="0" anchor="t"/>
          <a:lstStyle/>
          <a:p>
            <a:pPr marL="0" indent="0">
              <a:buNone/>
            </a:pPr>
            <a:r>
              <a:rPr sz="1800">
                <a:solidFill>
                  <a:srgbClr val="CFE0F3"/>
                </a:solidFill>
                <a:latin typeface="Arial"/>
                <a:ea typeface="Arial"/>
                <a:cs typeface="Arial"/>
              </a:rPr>
              <a:t>How Cell Shape and Surface Area Affect Nutrient Uptake</a:t>
            </a:r>
            <a:endParaRPr sz="1800"/>
          </a:p>
        </p:txBody>
      </p:sp>
      <p:sp>
        <p:nvSpPr>
          <p:cNvPr id="7" name="Text 5">
            <a:extLst>
              <a:ext uri="{FF2B5EF4-FFF2-40B4-BE49-F238E27FC236}">
                <a16:creationId xmlns:a16="http://schemas.microsoft.com/office/drawing/2014/main" id="{4204BC71-C1EF-453C-9D7D-D1065492AA08}"/>
              </a:ext>
            </a:extLst>
          </p:cNvPr>
          <p:cNvSpPr>
            <a:spLocks noGrp="1"/>
          </p:cNvSpPr>
          <p:nvPr/>
        </p:nvSpPr>
        <p:spPr>
          <a:xfrm>
            <a:off x="731520" y="5029200"/>
            <a:ext cx="6858000" cy="640080"/>
          </a:xfrm>
          <a:prstGeom prst="rect">
            <a:avLst/>
          </a:prstGeom>
          <a:noFill/>
        </p:spPr>
        <p:txBody>
          <a:bodyPr wrap="square" lIns="0" tIns="0" rIns="0" bIns="0" anchor="t"/>
          <a:lstStyle/>
          <a:p>
            <a:pPr marL="0" indent="0">
              <a:buNone/>
            </a:pPr>
            <a:r>
              <a:rPr sz="1300">
                <a:solidFill>
                  <a:srgbClr val="9CC3EA"/>
                </a:solidFill>
                <a:latin typeface="Arial"/>
                <a:ea typeface="Arial"/>
                <a:cs typeface="Arial"/>
              </a:rPr>
              <a:t>A well-mixed membrane model using differential equations, geometry and Octave</a:t>
            </a:r>
            <a:endParaRPr sz="1300"/>
          </a:p>
        </p:txBody>
      </p:sp>
      <p:sp>
        <p:nvSpPr>
          <p:cNvPr id="8" name="Text 6">
            <a:extLst>
              <a:ext uri="{FF2B5EF4-FFF2-40B4-BE49-F238E27FC236}">
                <a16:creationId xmlns:a16="http://schemas.microsoft.com/office/drawing/2014/main" id="{A0674D93-FD9C-4465-AE55-F1314D4D983C}"/>
              </a:ext>
            </a:extLst>
          </p:cNvPr>
          <p:cNvSpPr>
            <a:spLocks noGrp="1"/>
          </p:cNvSpPr>
          <p:nvPr/>
        </p:nvSpPr>
        <p:spPr>
          <a:xfrm>
            <a:off x="8595360" y="1645920"/>
            <a:ext cx="3200400" cy="274320"/>
          </a:xfrm>
          <a:prstGeom prst="rect">
            <a:avLst/>
          </a:prstGeom>
          <a:noFill/>
        </p:spPr>
        <p:txBody>
          <a:bodyPr wrap="square" lIns="0" tIns="0" rIns="0" bIns="0" anchor="t"/>
          <a:lstStyle/>
          <a:p>
            <a:pPr marL="0" indent="0">
              <a:buNone/>
            </a:pPr>
            <a:r>
              <a:rPr sz="1000" b="1" spc="300">
                <a:solidFill>
                  <a:srgbClr val="6FA8DC"/>
                </a:solidFill>
                <a:latin typeface="Arial"/>
                <a:ea typeface="Arial"/>
                <a:cs typeface="Arial"/>
              </a:rPr>
              <a:t>COURSE</a:t>
            </a:r>
            <a:endParaRPr sz="1000"/>
          </a:p>
        </p:txBody>
      </p:sp>
      <p:sp>
        <p:nvSpPr>
          <p:cNvPr id="9" name="Text 7">
            <a:extLst>
              <a:ext uri="{FF2B5EF4-FFF2-40B4-BE49-F238E27FC236}">
                <a16:creationId xmlns:a16="http://schemas.microsoft.com/office/drawing/2014/main" id="{AB535E44-5E4C-466C-9F68-4E12C71E94E4}"/>
              </a:ext>
            </a:extLst>
          </p:cNvPr>
          <p:cNvSpPr>
            <a:spLocks noGrp="1"/>
          </p:cNvSpPr>
          <p:nvPr/>
        </p:nvSpPr>
        <p:spPr>
          <a:xfrm>
            <a:off x="8595360" y="1938528"/>
            <a:ext cx="3200400" cy="640080"/>
          </a:xfrm>
          <a:prstGeom prst="rect">
            <a:avLst/>
          </a:prstGeom>
          <a:noFill/>
        </p:spPr>
        <p:txBody>
          <a:bodyPr wrap="square" lIns="0" tIns="0" rIns="0" bIns="0" anchor="t"/>
          <a:lstStyle/>
          <a:p>
            <a:pPr marL="0" indent="0">
              <a:buNone/>
            </a:pPr>
            <a:r>
              <a:rPr sz="1300">
                <a:solidFill>
                  <a:srgbClr val="FFFFFF"/>
                </a:solidFill>
                <a:latin typeface="Arial"/>
                <a:ea typeface="Arial"/>
                <a:cs typeface="Arial"/>
              </a:rPr>
              <a:t>Multivariable </a:t>
            </a:r>
            <a:r>
              <a:rPr sz="1300" dirty="0">
                <a:solidFill>
                  <a:srgbClr val="FFFFFF"/>
                </a:solidFill>
                <a:latin typeface="Arial"/>
                <a:ea typeface="Arial"/>
                <a:cs typeface="Arial"/>
              </a:rPr>
              <a:t>Calculus and Differential Equations</a:t>
            </a:r>
            <a:endParaRPr sz="1300" dirty="0"/>
          </a:p>
        </p:txBody>
      </p:sp>
      <p:sp>
        <p:nvSpPr>
          <p:cNvPr id="10" name="Text 8">
            <a:extLst>
              <a:ext uri="{FF2B5EF4-FFF2-40B4-BE49-F238E27FC236}">
                <a16:creationId xmlns:a16="http://schemas.microsoft.com/office/drawing/2014/main" id="{35A10318-52A6-4E65-B1AC-B9FCD791CD40}"/>
              </a:ext>
            </a:extLst>
          </p:cNvPr>
          <p:cNvSpPr>
            <a:spLocks noGrp="1"/>
          </p:cNvSpPr>
          <p:nvPr/>
        </p:nvSpPr>
        <p:spPr>
          <a:xfrm>
            <a:off x="8595360" y="2743200"/>
            <a:ext cx="3200400" cy="274320"/>
          </a:xfrm>
          <a:prstGeom prst="rect">
            <a:avLst/>
          </a:prstGeom>
          <a:noFill/>
        </p:spPr>
        <p:txBody>
          <a:bodyPr wrap="square" lIns="0" tIns="0" rIns="0" bIns="0" anchor="t"/>
          <a:lstStyle/>
          <a:p>
            <a:pPr marL="0" indent="0">
              <a:buNone/>
            </a:pPr>
            <a:endParaRPr sz="1000"/>
          </a:p>
        </p:txBody>
      </p:sp>
      <p:sp>
        <p:nvSpPr>
          <p:cNvPr id="11" name="Text 9">
            <a:extLst>
              <a:ext uri="{FF2B5EF4-FFF2-40B4-BE49-F238E27FC236}">
                <a16:creationId xmlns:a16="http://schemas.microsoft.com/office/drawing/2014/main" id="{DFE2442C-9E00-4FC2-A2CA-37B691C4AABA}"/>
              </a:ext>
            </a:extLst>
          </p:cNvPr>
          <p:cNvSpPr>
            <a:spLocks noGrp="1"/>
          </p:cNvSpPr>
          <p:nvPr/>
        </p:nvSpPr>
        <p:spPr>
          <a:xfrm>
            <a:off x="8595360" y="3035808"/>
            <a:ext cx="3200400" cy="640080"/>
          </a:xfrm>
          <a:prstGeom prst="rect">
            <a:avLst/>
          </a:prstGeom>
          <a:noFill/>
        </p:spPr>
        <p:txBody>
          <a:bodyPr wrap="square" lIns="0" tIns="0" rIns="0" bIns="0" anchor="t"/>
          <a:lstStyle/>
          <a:p>
            <a:pPr marL="0" indent="0">
              <a:buNone/>
            </a:pPr>
            <a:endParaRPr sz="1300"/>
          </a:p>
        </p:txBody>
      </p:sp>
      <p:sp>
        <p:nvSpPr>
          <p:cNvPr id="12" name="Text 10">
            <a:extLst>
              <a:ext uri="{FF2B5EF4-FFF2-40B4-BE49-F238E27FC236}">
                <a16:creationId xmlns:a16="http://schemas.microsoft.com/office/drawing/2014/main" id="{F684BBBC-B8EE-4F92-9968-08F56E9C2D83}"/>
              </a:ext>
            </a:extLst>
          </p:cNvPr>
          <p:cNvSpPr>
            <a:spLocks noGrp="1"/>
          </p:cNvSpPr>
          <p:nvPr/>
        </p:nvSpPr>
        <p:spPr>
          <a:xfrm>
            <a:off x="8595360" y="2724912"/>
            <a:ext cx="3200400" cy="274320"/>
          </a:xfrm>
          <a:prstGeom prst="rect">
            <a:avLst/>
          </a:prstGeom>
          <a:noFill/>
        </p:spPr>
        <p:txBody>
          <a:bodyPr wrap="square" lIns="0" tIns="0" rIns="0" bIns="0" anchor="t"/>
          <a:lstStyle/>
          <a:p>
            <a:pPr marL="0" indent="0">
              <a:buNone/>
            </a:pPr>
            <a:r>
              <a:rPr sz="1000" b="1" spc="300">
                <a:solidFill>
                  <a:srgbClr val="6FA8DC"/>
                </a:solidFill>
                <a:latin typeface="Arial"/>
                <a:ea typeface="Arial"/>
                <a:cs typeface="Arial"/>
              </a:rPr>
              <a:t>SUBMITTED BY</a:t>
            </a:r>
            <a:endParaRPr sz="1000"/>
          </a:p>
        </p:txBody>
      </p:sp>
      <p:sp>
        <p:nvSpPr>
          <p:cNvPr id="13" name="Text 11">
            <a:extLst>
              <a:ext uri="{FF2B5EF4-FFF2-40B4-BE49-F238E27FC236}">
                <a16:creationId xmlns:a16="http://schemas.microsoft.com/office/drawing/2014/main" id="{F617A55E-2832-4861-955C-84BC5CC7F70D}"/>
              </a:ext>
            </a:extLst>
          </p:cNvPr>
          <p:cNvSpPr>
            <a:spLocks noGrp="1"/>
          </p:cNvSpPr>
          <p:nvPr/>
        </p:nvSpPr>
        <p:spPr>
          <a:xfrm>
            <a:off x="8595360" y="3054096"/>
            <a:ext cx="3200400" cy="621792"/>
          </a:xfrm>
          <a:prstGeom prst="rect">
            <a:avLst/>
          </a:prstGeom>
          <a:noFill/>
        </p:spPr>
        <p:txBody>
          <a:bodyPr wrap="square" lIns="0" tIns="0" rIns="0" bIns="0" anchor="t"/>
          <a:lstStyle/>
          <a:p>
            <a:pPr marL="0" indent="0">
              <a:buNone/>
            </a:pPr>
            <a:r>
              <a:rPr sz="1300">
                <a:solidFill>
                  <a:srgbClr val="FFFFFF"/>
                </a:solidFill>
                <a:latin typeface="Arial"/>
                <a:ea typeface="Arial"/>
                <a:cs typeface="Arial"/>
              </a:rPr>
              <a:t>Name:   </a:t>
            </a:r>
            <a:r>
              <a:rPr sz="1100">
                <a:solidFill>
                  <a:srgbClr val="FFFFFF"/>
                </a:solidFill>
                <a:latin typeface="Arial"/>
                <a:ea typeface="Arial"/>
                <a:cs typeface="Arial"/>
              </a:rPr>
              <a:t>NAKUL SHRIVASTAVA</a:t>
            </a:r>
            <a:endParaRPr sz="1300"/>
          </a:p>
        </p:txBody>
      </p:sp>
      <p:sp>
        <p:nvSpPr>
          <p:cNvPr id="14" name="Text 12">
            <a:extLst>
              <a:ext uri="{FF2B5EF4-FFF2-40B4-BE49-F238E27FC236}">
                <a16:creationId xmlns:a16="http://schemas.microsoft.com/office/drawing/2014/main" id="{BF0B5A65-9F40-495F-82BA-ECD5EC80AFDF}"/>
              </a:ext>
            </a:extLst>
          </p:cNvPr>
          <p:cNvSpPr>
            <a:spLocks noGrp="1"/>
          </p:cNvSpPr>
          <p:nvPr/>
        </p:nvSpPr>
        <p:spPr>
          <a:xfrm>
            <a:off x="8595360" y="3557311"/>
            <a:ext cx="3200400" cy="274320"/>
          </a:xfrm>
          <a:prstGeom prst="rect">
            <a:avLst/>
          </a:prstGeom>
          <a:noFill/>
        </p:spPr>
        <p:txBody>
          <a:bodyPr wrap="square" lIns="0" tIns="0" rIns="0" bIns="0" anchor="t"/>
          <a:lstStyle/>
          <a:p>
            <a:pPr marL="0" indent="0">
              <a:buNone/>
            </a:pPr>
            <a:r>
              <a:rPr sz="1000" b="1" spc="300">
                <a:solidFill>
                  <a:srgbClr val="6FA8DC"/>
                </a:solidFill>
                <a:latin typeface="Arial"/>
                <a:ea typeface="Arial"/>
                <a:cs typeface="Arial"/>
              </a:rPr>
              <a:t>REGISTER NO.</a:t>
            </a:r>
            <a:endParaRPr sz="1000"/>
          </a:p>
        </p:txBody>
      </p:sp>
      <p:sp>
        <p:nvSpPr>
          <p:cNvPr id="15" name="Text 13">
            <a:extLst>
              <a:ext uri="{FF2B5EF4-FFF2-40B4-BE49-F238E27FC236}">
                <a16:creationId xmlns:a16="http://schemas.microsoft.com/office/drawing/2014/main" id="{0828E7C4-1D12-4C89-A50A-9880C7DFA78E}"/>
              </a:ext>
            </a:extLst>
          </p:cNvPr>
          <p:cNvSpPr>
            <a:spLocks noGrp="1"/>
          </p:cNvSpPr>
          <p:nvPr/>
        </p:nvSpPr>
        <p:spPr>
          <a:xfrm>
            <a:off x="8595360" y="3840480"/>
            <a:ext cx="3200400" cy="640080"/>
          </a:xfrm>
          <a:prstGeom prst="rect">
            <a:avLst/>
          </a:prstGeom>
          <a:noFill/>
        </p:spPr>
        <p:txBody>
          <a:bodyPr wrap="square" lIns="0" tIns="0" rIns="0" bIns="0" anchor="t"/>
          <a:lstStyle/>
          <a:p>
            <a:pPr marL="0" indent="0">
              <a:buNone/>
            </a:pPr>
            <a:r>
              <a:rPr sz="1300">
                <a:solidFill>
                  <a:srgbClr val="FFFFFF"/>
                </a:solidFill>
                <a:latin typeface="Arial"/>
                <a:ea typeface="Arial"/>
                <a:cs typeface="Arial"/>
              </a:rPr>
              <a:t>26BCB0099</a:t>
            </a:r>
            <a:endParaRPr sz="1300"/>
          </a:p>
        </p:txBody>
      </p:sp>
    </p:spTree>
    <p:extLst>
      <p:ext uri="{BB962C8B-B14F-4D97-AF65-F5344CB8AC3E}">
        <p14:creationId xmlns:p14="http://schemas.microsoft.com/office/powerpoint/2010/main" val="175833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57D91D9-3E46-44EB-AF37-AD615664908F}"/>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C23E72B8-137E-484B-86EA-9386C06A3471}"/>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01   INTRODUCTION</a:t>
            </a:r>
            <a:endParaRPr sz="1100"/>
          </a:p>
        </p:txBody>
      </p:sp>
      <p:sp>
        <p:nvSpPr>
          <p:cNvPr id="4" name="Text 2">
            <a:extLst>
              <a:ext uri="{FF2B5EF4-FFF2-40B4-BE49-F238E27FC236}">
                <a16:creationId xmlns:a16="http://schemas.microsoft.com/office/drawing/2014/main" id="{059C0842-C4E4-4A6E-BEE4-124FDB0AD9E8}"/>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dirty="0">
                <a:solidFill>
                  <a:srgbClr val="14284B"/>
                </a:solidFill>
                <a:latin typeface="Georgia"/>
                <a:ea typeface="Georgia"/>
                <a:cs typeface="Georgia"/>
              </a:rPr>
              <a:t>Introduction and Problem Statement</a:t>
            </a:r>
            <a:endParaRPr sz="2700" dirty="0"/>
          </a:p>
        </p:txBody>
      </p:sp>
      <p:sp>
        <p:nvSpPr>
          <p:cNvPr id="5" name="Shape 3">
            <a:extLst>
              <a:ext uri="{FF2B5EF4-FFF2-40B4-BE49-F238E27FC236}">
                <a16:creationId xmlns:a16="http://schemas.microsoft.com/office/drawing/2014/main" id="{99D61C81-855F-46A1-BB13-8D7E4B011B48}"/>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D6B186AE-E548-48B8-9670-D04924F12BDA}"/>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403BDA10-8553-444E-A409-0C2B03AB7A46}"/>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2</a:t>
            </a:r>
            <a:endParaRPr sz="1000"/>
          </a:p>
        </p:txBody>
      </p:sp>
      <p:sp>
        <p:nvSpPr>
          <p:cNvPr id="9" name="Text 7">
            <a:extLst>
              <a:ext uri="{FF2B5EF4-FFF2-40B4-BE49-F238E27FC236}">
                <a16:creationId xmlns:a16="http://schemas.microsoft.com/office/drawing/2014/main" id="{99FEAA8F-532C-4CC1-BDEA-88742B84F0AD}"/>
              </a:ext>
            </a:extLst>
          </p:cNvPr>
          <p:cNvSpPr>
            <a:spLocks noGrp="1"/>
          </p:cNvSpPr>
          <p:nvPr/>
        </p:nvSpPr>
        <p:spPr>
          <a:xfrm>
            <a:off x="548640" y="1554480"/>
            <a:ext cx="6675120" cy="320040"/>
          </a:xfrm>
          <a:prstGeom prst="rect">
            <a:avLst/>
          </a:prstGeom>
          <a:noFill/>
        </p:spPr>
        <p:txBody>
          <a:bodyPr wrap="square" lIns="0" tIns="0" rIns="0" bIns="0" anchor="t"/>
          <a:lstStyle/>
          <a:p>
            <a:r>
              <a:rPr lang="en-IN" b="1" dirty="0">
                <a:solidFill>
                  <a:srgbClr val="14284B"/>
                </a:solidFill>
                <a:latin typeface="Georgia"/>
              </a:rPr>
              <a:t>Our Model: Nutrient Entry and Mixing</a:t>
            </a:r>
            <a:endParaRPr b="1" dirty="0">
              <a:solidFill>
                <a:srgbClr val="14284B"/>
              </a:solidFill>
              <a:latin typeface="Georgia"/>
            </a:endParaRPr>
          </a:p>
        </p:txBody>
      </p:sp>
      <p:sp>
        <p:nvSpPr>
          <p:cNvPr id="10" name="Text 8">
            <a:extLst>
              <a:ext uri="{FF2B5EF4-FFF2-40B4-BE49-F238E27FC236}">
                <a16:creationId xmlns:a16="http://schemas.microsoft.com/office/drawing/2014/main" id="{099DE6B0-7812-45F5-8EFE-DBC6BAB54484}"/>
              </a:ext>
            </a:extLst>
          </p:cNvPr>
          <p:cNvSpPr>
            <a:spLocks noGrp="1"/>
          </p:cNvSpPr>
          <p:nvPr/>
        </p:nvSpPr>
        <p:spPr>
          <a:xfrm>
            <a:off x="548640" y="1848219"/>
            <a:ext cx="6675120" cy="2917920"/>
          </a:xfrm>
          <a:prstGeom prst="rect">
            <a:avLst/>
          </a:prstGeom>
          <a:noFill/>
        </p:spPr>
        <p:txBody>
          <a:bodyPr wrap="square" lIns="0" tIns="0" rIns="0" bIns="0" anchor="t"/>
          <a:lstStyle/>
          <a:p>
            <a:r>
              <a:rPr sz="1600">
                <a:solidFill>
                  <a:srgbClr val="3E4C63"/>
                </a:solidFill>
                <a:latin typeface="Arial"/>
                <a:ea typeface="Arial"/>
                <a:cs typeface="Arial"/>
              </a:rPr>
              <a:t>In this project, we model passive entry of nutrients through the membrane and assume that incoming nutrient mixes quickly throughout the cell</a:t>
            </a:r>
          </a:p>
          <a:p>
            <a:r>
              <a:rPr sz="1600">
                <a:solidFill>
                  <a:srgbClr val="3E4C63"/>
                </a:solidFill>
                <a:latin typeface="Arial"/>
                <a:ea typeface="Arial"/>
                <a:cs typeface="Arial"/>
              </a:rPr>
              <a:t>i</a:t>
            </a:r>
            <a:r>
              <a:rPr sz="1600">
                <a:latin typeface="Arial"/>
                <a:ea typeface="Arial"/>
                <a:cs typeface="Arial"/>
              </a:rPr>
              <a:t>f we assume the concentration is uniform throughout the cell, then it does not vary with position (x):</a:t>
            </a:r>
          </a:p>
          <a:p>
            <a:endParaRPr sz="1600">
              <a:latin typeface="Arial"/>
              <a:ea typeface="Arial"/>
              <a:cs typeface="Arial"/>
            </a:endParaRPr>
          </a:p>
          <a:p>
            <a:endParaRPr sz="1600">
              <a:latin typeface="Arial"/>
              <a:ea typeface="Arial"/>
              <a:cs typeface="Arial"/>
            </a:endParaRPr>
          </a:p>
          <a:p>
            <a:endParaRPr sz="1600">
              <a:latin typeface="Arial"/>
              <a:ea typeface="Arial"/>
              <a:cs typeface="Arial"/>
            </a:endParaRPr>
          </a:p>
          <a:p>
            <a:r>
              <a:rPr sz="1600">
                <a:latin typeface="Arial"/>
                <a:ea typeface="Arial"/>
                <a:cs typeface="Arial"/>
              </a:rPr>
              <a:t>But concentration can still change with time, so (dC/dt) can be nonzero. That is why our model uses C(t) instead of C(x,t)</a:t>
            </a:r>
          </a:p>
          <a:p>
            <a:pPr marL="0" indent="0">
              <a:buNone/>
            </a:pPr>
            <a:r>
              <a:rPr sz="1600">
                <a:solidFill>
                  <a:srgbClr val="3E4C63"/>
                </a:solidFill>
                <a:latin typeface="Arial"/>
                <a:ea typeface="Arial"/>
                <a:cs typeface="Arial"/>
              </a:rPr>
              <a:t> </a:t>
            </a:r>
            <a:r>
              <a:rPr sz="1600">
                <a:latin typeface="Arial"/>
                <a:ea typeface="Arial"/>
                <a:cs typeface="Arial"/>
              </a:rPr>
              <a:t>This gives one average internal concentration C(t), rather than a different concentration at every position.</a:t>
            </a:r>
          </a:p>
        </p:txBody>
      </p:sp>
      <p:sp>
        <p:nvSpPr>
          <p:cNvPr id="12" name="Text 10">
            <a:extLst>
              <a:ext uri="{FF2B5EF4-FFF2-40B4-BE49-F238E27FC236}">
                <a16:creationId xmlns:a16="http://schemas.microsoft.com/office/drawing/2014/main" id="{E6456253-14C4-4E0E-B5A9-4BAE59812C5F}"/>
              </a:ext>
            </a:extLst>
          </p:cNvPr>
          <p:cNvSpPr>
            <a:spLocks noGrp="1"/>
          </p:cNvSpPr>
          <p:nvPr/>
        </p:nvSpPr>
        <p:spPr>
          <a:xfrm>
            <a:off x="548640" y="4893023"/>
            <a:ext cx="6675120" cy="1115566"/>
          </a:xfrm>
          <a:prstGeom prst="rect">
            <a:avLst/>
          </a:prstGeom>
          <a:noFill/>
        </p:spPr>
        <p:txBody>
          <a:bodyPr wrap="square" lIns="0" tIns="0" rIns="0" bIns="0" anchor="t"/>
          <a:lstStyle/>
          <a:p>
            <a:pPr marL="0" indent="0">
              <a:buNone/>
            </a:pPr>
            <a:endParaRPr sz="1400"/>
          </a:p>
        </p:txBody>
      </p:sp>
      <p:sp>
        <p:nvSpPr>
          <p:cNvPr id="13" name="Shape 11">
            <a:extLst>
              <a:ext uri="{FF2B5EF4-FFF2-40B4-BE49-F238E27FC236}">
                <a16:creationId xmlns:a16="http://schemas.microsoft.com/office/drawing/2014/main" id="{7464373F-78E4-4EF7-B2FE-9E254458BB5C}"/>
              </a:ext>
            </a:extLst>
          </p:cNvPr>
          <p:cNvSpPr>
            <a:spLocks noGrp="1"/>
          </p:cNvSpPr>
          <p:nvPr/>
        </p:nvSpPr>
        <p:spPr>
          <a:xfrm>
            <a:off x="7680960" y="1554479"/>
            <a:ext cx="3959352" cy="4454109"/>
          </a:xfrm>
          <a:prstGeom prst="rect">
            <a:avLst/>
          </a:prstGeom>
          <a:solidFill>
            <a:srgbClr val="EAF2FB"/>
          </a:solidFill>
          <a:ln w="12700">
            <a:solidFill>
              <a:srgbClr val="EAF2FB"/>
            </a:solidFill>
            <a:prstDash val="solid"/>
          </a:ln>
        </p:spPr>
      </p:sp>
      <p:sp>
        <p:nvSpPr>
          <p:cNvPr id="14" name="Shape 12">
            <a:extLst>
              <a:ext uri="{FF2B5EF4-FFF2-40B4-BE49-F238E27FC236}">
                <a16:creationId xmlns:a16="http://schemas.microsoft.com/office/drawing/2014/main" id="{7433FF82-FE4A-4663-948D-2D5E20E1B1B1}"/>
              </a:ext>
            </a:extLst>
          </p:cNvPr>
          <p:cNvSpPr>
            <a:spLocks noGrp="1"/>
          </p:cNvSpPr>
          <p:nvPr/>
        </p:nvSpPr>
        <p:spPr>
          <a:xfrm>
            <a:off x="7680960" y="1554480"/>
            <a:ext cx="82296" cy="2240280"/>
          </a:xfrm>
          <a:prstGeom prst="rect">
            <a:avLst/>
          </a:prstGeom>
          <a:solidFill>
            <a:srgbClr val="2F6FB5"/>
          </a:solidFill>
          <a:ln w="12700">
            <a:solidFill>
              <a:srgbClr val="2F6FB5"/>
            </a:solidFill>
            <a:prstDash val="solid"/>
          </a:ln>
        </p:spPr>
      </p:sp>
      <p:sp>
        <p:nvSpPr>
          <p:cNvPr id="15" name="Text 13">
            <a:extLst>
              <a:ext uri="{FF2B5EF4-FFF2-40B4-BE49-F238E27FC236}">
                <a16:creationId xmlns:a16="http://schemas.microsoft.com/office/drawing/2014/main" id="{2B0D721F-9DFB-4FC6-A686-BB0E12F40146}"/>
              </a:ext>
            </a:extLst>
          </p:cNvPr>
          <p:cNvSpPr>
            <a:spLocks noGrp="1"/>
          </p:cNvSpPr>
          <p:nvPr/>
        </p:nvSpPr>
        <p:spPr>
          <a:xfrm>
            <a:off x="7955280" y="1691640"/>
            <a:ext cx="3502152" cy="320040"/>
          </a:xfrm>
          <a:prstGeom prst="rect">
            <a:avLst/>
          </a:prstGeom>
          <a:noFill/>
        </p:spPr>
        <p:txBody>
          <a:bodyPr wrap="square" lIns="0" tIns="0" rIns="0" bIns="0" anchor="t"/>
          <a:lstStyle/>
          <a:p>
            <a:pPr marL="0" indent="0">
              <a:buNone/>
            </a:pPr>
            <a:r>
              <a:rPr sz="1500" b="1">
                <a:solidFill>
                  <a:srgbClr val="14284B"/>
                </a:solidFill>
                <a:latin typeface="Georgia"/>
                <a:ea typeface="Georgia"/>
                <a:cs typeface="Georgia"/>
              </a:rPr>
              <a:t>Objective</a:t>
            </a:r>
            <a:endParaRPr sz="1500"/>
          </a:p>
        </p:txBody>
      </p:sp>
      <p:sp>
        <p:nvSpPr>
          <p:cNvPr id="16" name="Text 14">
            <a:extLst>
              <a:ext uri="{FF2B5EF4-FFF2-40B4-BE49-F238E27FC236}">
                <a16:creationId xmlns:a16="http://schemas.microsoft.com/office/drawing/2014/main" id="{55542AB1-6F21-48DE-BC30-8E8AD96D5C7A}"/>
              </a:ext>
            </a:extLst>
          </p:cNvPr>
          <p:cNvSpPr>
            <a:spLocks noGrp="1"/>
          </p:cNvSpPr>
          <p:nvPr/>
        </p:nvSpPr>
        <p:spPr>
          <a:xfrm>
            <a:off x="7886700" y="1920239"/>
            <a:ext cx="3502152" cy="3904489"/>
          </a:xfrm>
          <a:prstGeom prst="rect">
            <a:avLst/>
          </a:prstGeom>
          <a:noFill/>
        </p:spPr>
        <p:txBody>
          <a:bodyPr wrap="square" lIns="0" tIns="0" rIns="0" bIns="0" anchor="t"/>
          <a:lstStyle/>
          <a:p>
            <a:pPr marL="285750" indent="-285750">
              <a:buFont typeface="Arial"/>
              <a:buChar char="•"/>
            </a:pPr>
            <a:r>
              <a:rPr sz="1600">
                <a:solidFill>
                  <a:srgbClr val="3E4C63"/>
                </a:solidFill>
                <a:latin typeface="Arial"/>
                <a:ea typeface="Arial"/>
                <a:cs typeface="Arial"/>
              </a:rPr>
              <a:t>A long, thin cell can have the same volume as a round cell but a larger surface area. Does this extra surface allow its internal nutrient concentration to rise more quickly? We compare a root-hair-like cylinder with an equal-volume sphere, keeping membrane permeability and the outside concentration the same. </a:t>
            </a:r>
            <a:endParaRPr sz="1600"/>
          </a:p>
          <a:p>
            <a:pPr marL="285750" indent="-285750">
              <a:buFont typeface="Arial"/>
              <a:buChar char="•"/>
            </a:pPr>
            <a:r>
              <a:rPr sz="1600">
                <a:solidFill>
                  <a:srgbClr val="3E4C63"/>
                </a:solidFill>
                <a:latin typeface="Arial"/>
                <a:ea typeface="Arial"/>
                <a:cs typeface="Arial"/>
              </a:rPr>
              <a:t>To build a nutrient balance, solve for the average internal concentration, and compare the time needed for each cell shape to reach 90% of the outside concentration.</a:t>
            </a:r>
            <a:endParaRPr sz="1600"/>
          </a:p>
        </p:txBody>
      </p:sp>
      <p:sp>
        <p:nvSpPr>
          <p:cNvPr id="20" name="Text 18">
            <a:extLst>
              <a:ext uri="{FF2B5EF4-FFF2-40B4-BE49-F238E27FC236}">
                <a16:creationId xmlns:a16="http://schemas.microsoft.com/office/drawing/2014/main" id="{E59ECE76-8B5C-41C7-9D22-418A55EB2475}"/>
              </a:ext>
            </a:extLst>
          </p:cNvPr>
          <p:cNvSpPr>
            <a:spLocks noGrp="1"/>
          </p:cNvSpPr>
          <p:nvPr/>
        </p:nvSpPr>
        <p:spPr>
          <a:xfrm>
            <a:off x="548639" y="4929257"/>
            <a:ext cx="6675119" cy="1655063"/>
          </a:xfrm>
          <a:prstGeom prst="rect">
            <a:avLst/>
          </a:prstGeom>
          <a:noFill/>
        </p:spPr>
        <p:txBody>
          <a:bodyPr wrap="square" lIns="0" tIns="0" rIns="0" bIns="0" anchor="t"/>
          <a:lstStyle/>
          <a:p>
            <a:pPr marL="285750" indent="-285750">
              <a:buFont typeface="Arial"/>
              <a:buChar char="•"/>
            </a:pPr>
            <a:r>
              <a:rPr sz="1600">
                <a:latin typeface="Arial"/>
                <a:ea typeface="Arial"/>
                <a:cs typeface="Arial"/>
              </a:rPr>
              <a:t>Same membrane permeability (hence a larger surface-area-to-volume ratio gives faster uptake)</a:t>
            </a:r>
          </a:p>
          <a:p>
            <a:pPr marL="285750" indent="-285750">
              <a:buFont typeface="Arial"/>
              <a:buChar char="•"/>
            </a:pPr>
            <a:r>
              <a:rPr sz="1600">
                <a:latin typeface="Arial"/>
                <a:ea typeface="Arial"/>
                <a:cs typeface="Arial"/>
              </a:rPr>
              <a:t> Equal volume ( hence, the long, thin cylinder should reach a chosen concentration sooner than the sphere)</a:t>
            </a:r>
          </a:p>
        </p:txBody>
      </p:sp>
      <p:pic>
        <p:nvPicPr>
          <p:cNvPr id="24" name="Picture 23">
            <a:extLst>
              <a:ext uri="{FF2B5EF4-FFF2-40B4-BE49-F238E27FC236}">
                <a16:creationId xmlns:a16="http://schemas.microsoft.com/office/drawing/2014/main" id="{634B7290-4D50-4C05-A9CA-A220826F8937}"/>
              </a:ext>
            </a:extLst>
          </p:cNvPr>
          <p:cNvPicPr>
            <a:picLocks noChangeAspect="1"/>
          </p:cNvPicPr>
          <p:nvPr/>
        </p:nvPicPr>
        <p:blipFill>
          <a:blip r:embed="rId3"/>
          <a:stretch>
            <a:fillRect/>
          </a:stretch>
        </p:blipFill>
        <p:spPr>
          <a:xfrm>
            <a:off x="571213" y="2914769"/>
            <a:ext cx="3314987" cy="594412"/>
          </a:xfrm>
          <a:prstGeom prst="rect">
            <a:avLst/>
          </a:prstGeom>
        </p:spPr>
      </p:pic>
      <p:sp>
        <p:nvSpPr>
          <p:cNvPr id="26" name="Text 7">
            <a:extLst>
              <a:ext uri="{FF2B5EF4-FFF2-40B4-BE49-F238E27FC236}">
                <a16:creationId xmlns:a16="http://schemas.microsoft.com/office/drawing/2014/main" id="{DB7333D3-0A9A-CA09-6E3E-AB998AE32D8E}"/>
              </a:ext>
            </a:extLst>
          </p:cNvPr>
          <p:cNvSpPr>
            <a:spLocks noGrp="1"/>
          </p:cNvSpPr>
          <p:nvPr/>
        </p:nvSpPr>
        <p:spPr>
          <a:xfrm>
            <a:off x="548640" y="4663441"/>
            <a:ext cx="6675120" cy="320040"/>
          </a:xfrm>
          <a:prstGeom prst="rect">
            <a:avLst/>
          </a:prstGeom>
          <a:noFill/>
        </p:spPr>
        <p:txBody>
          <a:bodyPr wrap="square" lIns="0" tIns="0" rIns="0" bIns="0" anchor="t"/>
          <a:lstStyle/>
          <a:p>
            <a:pPr marL="0" indent="0">
              <a:buNone/>
            </a:pPr>
            <a:r>
              <a:rPr sz="1600" b="1">
                <a:solidFill>
                  <a:srgbClr val="14284B"/>
                </a:solidFill>
                <a:latin typeface="Georgia"/>
                <a:ea typeface="Georgia"/>
                <a:cs typeface="Georgia"/>
              </a:rPr>
              <a:t>Assumptions</a:t>
            </a:r>
            <a:endParaRPr sz="1600"/>
          </a:p>
        </p:txBody>
      </p:sp>
    </p:spTree>
    <p:extLst>
      <p:ext uri="{BB962C8B-B14F-4D97-AF65-F5344CB8AC3E}">
        <p14:creationId xmlns:p14="http://schemas.microsoft.com/office/powerpoint/2010/main" val="2061334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4875EFD-2668-413F-A039-11D1012BDCD0}"/>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E4DF6162-8329-46B1-B8D0-ECA270A89F19}"/>
              </a:ext>
            </a:extLst>
          </p:cNvPr>
          <p:cNvSpPr>
            <a:spLocks noGrp="1"/>
          </p:cNvSpPr>
          <p:nvPr/>
        </p:nvSpPr>
        <p:spPr>
          <a:xfrm>
            <a:off x="552450" y="342900"/>
            <a:ext cx="10477500" cy="28575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CELL SHAPE</a:t>
            </a:r>
          </a:p>
        </p:txBody>
      </p:sp>
      <p:sp>
        <p:nvSpPr>
          <p:cNvPr id="3" name="Rectangle 2">
            <a:extLst>
              <a:ext uri="{FF2B5EF4-FFF2-40B4-BE49-F238E27FC236}">
                <a16:creationId xmlns:a16="http://schemas.microsoft.com/office/drawing/2014/main" id="{2FC34363-7320-42B6-8EC0-425E24F84AFD}"/>
              </a:ext>
            </a:extLst>
          </p:cNvPr>
          <p:cNvSpPr>
            <a:spLocks noGrp="1"/>
          </p:cNvSpPr>
          <p:nvPr/>
        </p:nvSpPr>
        <p:spPr>
          <a:xfrm>
            <a:off x="552450" y="723900"/>
            <a:ext cx="11049000" cy="628650"/>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The Same Volume, a Different Entry Surface</a:t>
            </a:r>
          </a:p>
        </p:txBody>
      </p:sp>
      <p:pic>
        <p:nvPicPr>
          <p:cNvPr id="5" name="Picture 4">
            <a:extLst>
              <a:ext uri="{FF2B5EF4-FFF2-40B4-BE49-F238E27FC236}">
                <a16:creationId xmlns:a16="http://schemas.microsoft.com/office/drawing/2014/main" id="{CF14DE79-83F6-489C-B8FB-319EBF095F1F}"/>
              </a:ext>
            </a:extLst>
          </p:cNvPr>
          <p:cNvPicPr>
            <a:picLocks noChangeAspect="1"/>
          </p:cNvPicPr>
          <p:nvPr/>
        </p:nvPicPr>
        <p:blipFill>
          <a:blip r:embed="rId3"/>
          <a:stretch/>
        </p:blipFill>
        <p:spPr>
          <a:xfrm>
            <a:off x="552450" y="1635125"/>
            <a:ext cx="6096000" cy="4064000"/>
          </a:xfrm>
          <a:prstGeom prst="rect">
            <a:avLst/>
          </a:prstGeom>
        </p:spPr>
      </p:pic>
      <p:sp>
        <p:nvSpPr>
          <p:cNvPr id="6" name="Rectangle 5">
            <a:extLst>
              <a:ext uri="{FF2B5EF4-FFF2-40B4-BE49-F238E27FC236}">
                <a16:creationId xmlns:a16="http://schemas.microsoft.com/office/drawing/2014/main" id="{1EF9EF3D-1E6A-43D3-9E95-6D01E786AC14}"/>
              </a:ext>
            </a:extLst>
          </p:cNvPr>
          <p:cNvSpPr>
            <a:spLocks noGrp="1"/>
          </p:cNvSpPr>
          <p:nvPr/>
        </p:nvSpPr>
        <p:spPr>
          <a:xfrm>
            <a:off x="7086600" y="1714500"/>
            <a:ext cx="4429125" cy="495300"/>
          </a:xfrm>
          <a:prstGeom prst="rect">
            <a:avLst/>
          </a:prstGeom>
          <a:noFill/>
          <a:ln w="0">
            <a:noFill/>
            <a:prstDash val="solid"/>
          </a:ln>
        </p:spPr>
        <p:txBody>
          <a:bodyPr/>
          <a:lstStyle>
            <a:defPPr>
              <a:defRPr sz="2025" b="1">
                <a:solidFill>
                  <a:srgbClr val="2F6FB5"/>
                </a:solidFill>
                <a:latin typeface="Arial"/>
                <a:ea typeface="Arial"/>
                <a:cs typeface="Arial"/>
              </a:defRPr>
            </a:defPPr>
            <a:lvl1pPr>
              <a:buNone/>
              <a:defRPr sz="2025" b="1">
                <a:solidFill>
                  <a:srgbClr val="2F6FB5"/>
                </a:solidFill>
                <a:latin typeface="Arial"/>
                <a:ea typeface="Arial"/>
                <a:cs typeface="Arial"/>
              </a:defRPr>
            </a:lvl1pPr>
            <a:lvl2pPr>
              <a:buNone/>
              <a:defRPr sz="2025" b="1">
                <a:solidFill>
                  <a:srgbClr val="2F6FB5"/>
                </a:solidFill>
                <a:latin typeface="Arial"/>
                <a:ea typeface="Arial"/>
                <a:cs typeface="Arial"/>
              </a:defRPr>
            </a:lvl2pPr>
            <a:lvl3pPr>
              <a:buNone/>
              <a:defRPr sz="2025" b="1">
                <a:solidFill>
                  <a:srgbClr val="2F6FB5"/>
                </a:solidFill>
                <a:latin typeface="Arial"/>
                <a:ea typeface="Arial"/>
                <a:cs typeface="Arial"/>
              </a:defRPr>
            </a:lvl3pPr>
            <a:lvl4pPr>
              <a:buNone/>
              <a:defRPr sz="2025" b="1">
                <a:solidFill>
                  <a:srgbClr val="2F6FB5"/>
                </a:solidFill>
                <a:latin typeface="Arial"/>
                <a:ea typeface="Arial"/>
                <a:cs typeface="Arial"/>
              </a:defRPr>
            </a:lvl4pPr>
            <a:lvl5pPr>
              <a:buNone/>
              <a:defRPr sz="2025" b="1">
                <a:solidFill>
                  <a:srgbClr val="2F6FB5"/>
                </a:solidFill>
                <a:latin typeface="Arial"/>
                <a:ea typeface="Arial"/>
                <a:cs typeface="Arial"/>
              </a:defRPr>
            </a:lvl5pPr>
            <a:lvl6pPr>
              <a:buNone/>
              <a:defRPr sz="2025" b="1">
                <a:solidFill>
                  <a:srgbClr val="2F6FB5"/>
                </a:solidFill>
                <a:latin typeface="Arial"/>
                <a:ea typeface="Arial"/>
                <a:cs typeface="Arial"/>
              </a:defRPr>
            </a:lvl6pPr>
            <a:lvl7pPr>
              <a:buNone/>
              <a:defRPr sz="2025" b="1">
                <a:solidFill>
                  <a:srgbClr val="2F6FB5"/>
                </a:solidFill>
                <a:latin typeface="Arial"/>
                <a:ea typeface="Arial"/>
                <a:cs typeface="Arial"/>
              </a:defRPr>
            </a:lvl7pPr>
            <a:lvl8pPr>
              <a:buNone/>
              <a:defRPr sz="2025" b="1">
                <a:solidFill>
                  <a:srgbClr val="2F6FB5"/>
                </a:solidFill>
                <a:latin typeface="Arial"/>
                <a:ea typeface="Arial"/>
                <a:cs typeface="Arial"/>
              </a:defRPr>
            </a:lvl8pPr>
            <a:lvl9pPr>
              <a:buNone/>
              <a:defRPr sz="2025" b="1">
                <a:solidFill>
                  <a:srgbClr val="2F6FB5"/>
                </a:solidFill>
                <a:latin typeface="Arial"/>
                <a:ea typeface="Arial"/>
                <a:cs typeface="Arial"/>
              </a:defRPr>
            </a:lvl9pPr>
          </a:lstStyle>
          <a:p>
            <a:pPr>
              <a:buNone/>
              <a:defRPr sz="2025" b="1">
                <a:solidFill>
                  <a:srgbClr val="2F6FB5"/>
                </a:solidFill>
                <a:latin typeface="Arial"/>
                <a:ea typeface="Arial"/>
                <a:cs typeface="Arial"/>
              </a:defRPr>
            </a:pPr>
            <a:r>
              <a:rPr sz="2025" b="1">
                <a:solidFill>
                  <a:srgbClr val="2F6FB5"/>
                </a:solidFill>
                <a:latin typeface="Arial"/>
                <a:ea typeface="Arial"/>
                <a:cs typeface="Arial"/>
              </a:rPr>
              <a:t>Surface area is the entry space</a:t>
            </a:r>
          </a:p>
        </p:txBody>
      </p:sp>
      <p:sp>
        <p:nvSpPr>
          <p:cNvPr id="7" name="Rectangle 6">
            <a:extLst>
              <a:ext uri="{FF2B5EF4-FFF2-40B4-BE49-F238E27FC236}">
                <a16:creationId xmlns:a16="http://schemas.microsoft.com/office/drawing/2014/main" id="{F8469497-15C2-484B-B855-EA4925920C2C}"/>
              </a:ext>
            </a:extLst>
          </p:cNvPr>
          <p:cNvSpPr>
            <a:spLocks noGrp="1"/>
          </p:cNvSpPr>
          <p:nvPr/>
        </p:nvSpPr>
        <p:spPr>
          <a:xfrm>
            <a:off x="7086600" y="2343150"/>
            <a:ext cx="4429125" cy="1285875"/>
          </a:xfrm>
          <a:prstGeom prst="rect">
            <a:avLst/>
          </a:prstGeom>
          <a:noFill/>
          <a:ln w="0">
            <a:noFill/>
            <a:prstDash val="solid"/>
          </a:ln>
        </p:spPr>
        <p:txBody>
          <a:bodyPr/>
          <a:lstStyle>
            <a:defPPr>
              <a:defRPr sz="1875" b="0">
                <a:solidFill>
                  <a:srgbClr val="14284B"/>
                </a:solidFill>
                <a:latin typeface="Arial"/>
                <a:ea typeface="Arial"/>
                <a:cs typeface="Arial"/>
              </a:defRPr>
            </a:defPPr>
            <a:lvl1pPr>
              <a:buNone/>
              <a:defRPr sz="1875" b="0">
                <a:solidFill>
                  <a:srgbClr val="14284B"/>
                </a:solidFill>
                <a:latin typeface="Arial"/>
                <a:ea typeface="Arial"/>
                <a:cs typeface="Arial"/>
              </a:defRPr>
            </a:lvl1pPr>
            <a:lvl2pPr>
              <a:buNone/>
              <a:defRPr sz="1875" b="0">
                <a:solidFill>
                  <a:srgbClr val="14284B"/>
                </a:solidFill>
                <a:latin typeface="Arial"/>
                <a:ea typeface="Arial"/>
                <a:cs typeface="Arial"/>
              </a:defRPr>
            </a:lvl2pPr>
            <a:lvl3pPr>
              <a:buNone/>
              <a:defRPr sz="1875" b="0">
                <a:solidFill>
                  <a:srgbClr val="14284B"/>
                </a:solidFill>
                <a:latin typeface="Arial"/>
                <a:ea typeface="Arial"/>
                <a:cs typeface="Arial"/>
              </a:defRPr>
            </a:lvl3pPr>
            <a:lvl4pPr>
              <a:buNone/>
              <a:defRPr sz="1875" b="0">
                <a:solidFill>
                  <a:srgbClr val="14284B"/>
                </a:solidFill>
                <a:latin typeface="Arial"/>
                <a:ea typeface="Arial"/>
                <a:cs typeface="Arial"/>
              </a:defRPr>
            </a:lvl4pPr>
            <a:lvl5pPr>
              <a:buNone/>
              <a:defRPr sz="1875" b="0">
                <a:solidFill>
                  <a:srgbClr val="14284B"/>
                </a:solidFill>
                <a:latin typeface="Arial"/>
                <a:ea typeface="Arial"/>
                <a:cs typeface="Arial"/>
              </a:defRPr>
            </a:lvl5pPr>
            <a:lvl6pPr>
              <a:buNone/>
              <a:defRPr sz="1875" b="0">
                <a:solidFill>
                  <a:srgbClr val="14284B"/>
                </a:solidFill>
                <a:latin typeface="Arial"/>
                <a:ea typeface="Arial"/>
                <a:cs typeface="Arial"/>
              </a:defRPr>
            </a:lvl6pPr>
            <a:lvl7pPr>
              <a:buNone/>
              <a:defRPr sz="1875" b="0">
                <a:solidFill>
                  <a:srgbClr val="14284B"/>
                </a:solidFill>
                <a:latin typeface="Arial"/>
                <a:ea typeface="Arial"/>
                <a:cs typeface="Arial"/>
              </a:defRPr>
            </a:lvl7pPr>
            <a:lvl8pPr>
              <a:buNone/>
              <a:defRPr sz="1875" b="0">
                <a:solidFill>
                  <a:srgbClr val="14284B"/>
                </a:solidFill>
                <a:latin typeface="Arial"/>
                <a:ea typeface="Arial"/>
                <a:cs typeface="Arial"/>
              </a:defRPr>
            </a:lvl8pPr>
            <a:lvl9pPr>
              <a:buNone/>
              <a:defRPr sz="1875" b="0">
                <a:solidFill>
                  <a:srgbClr val="14284B"/>
                </a:solidFill>
                <a:latin typeface="Arial"/>
                <a:ea typeface="Arial"/>
                <a:cs typeface="Arial"/>
              </a:defRPr>
            </a:lvl9pPr>
          </a:lstStyle>
          <a:p>
            <a:pPr>
              <a:buNone/>
              <a:defRPr sz="1875" b="0">
                <a:solidFill>
                  <a:srgbClr val="14284B"/>
                </a:solidFill>
                <a:latin typeface="Arial"/>
                <a:ea typeface="Arial"/>
                <a:cs typeface="Arial"/>
              </a:defRPr>
            </a:pPr>
            <a:r>
              <a:rPr sz="1875" b="0">
                <a:solidFill>
                  <a:srgbClr val="14284B"/>
                </a:solidFill>
                <a:latin typeface="Arial"/>
                <a:ea typeface="Arial"/>
                <a:cs typeface="Arial"/>
              </a:rPr>
              <a:t>Nutrient crosses the membrane. More surface provides more entry area when the permeability and concentration difference are the same.</a:t>
            </a:r>
          </a:p>
        </p:txBody>
      </p:sp>
      <p:sp>
        <p:nvSpPr>
          <p:cNvPr id="8" name="Rectangle 7">
            <a:extLst>
              <a:ext uri="{FF2B5EF4-FFF2-40B4-BE49-F238E27FC236}">
                <a16:creationId xmlns:a16="http://schemas.microsoft.com/office/drawing/2014/main" id="{C44173EC-7540-4FD1-80D7-CFC96430BDDE}"/>
              </a:ext>
            </a:extLst>
          </p:cNvPr>
          <p:cNvSpPr>
            <a:spLocks noGrp="1"/>
          </p:cNvSpPr>
          <p:nvPr/>
        </p:nvSpPr>
        <p:spPr>
          <a:xfrm>
            <a:off x="7086600" y="3952875"/>
            <a:ext cx="4429125" cy="495300"/>
          </a:xfrm>
          <a:prstGeom prst="rect">
            <a:avLst/>
          </a:prstGeom>
          <a:noFill/>
          <a:ln w="0">
            <a:noFill/>
            <a:prstDash val="solid"/>
          </a:ln>
        </p:spPr>
        <p:txBody>
          <a:bodyPr/>
          <a:lstStyle>
            <a:defPPr>
              <a:defRPr sz="2025" b="1">
                <a:solidFill>
                  <a:srgbClr val="2F6FB5"/>
                </a:solidFill>
                <a:latin typeface="Arial"/>
                <a:ea typeface="Arial"/>
                <a:cs typeface="Arial"/>
              </a:defRPr>
            </a:defPPr>
            <a:lvl1pPr>
              <a:buNone/>
              <a:defRPr sz="2025" b="1">
                <a:solidFill>
                  <a:srgbClr val="2F6FB5"/>
                </a:solidFill>
                <a:latin typeface="Arial"/>
                <a:ea typeface="Arial"/>
                <a:cs typeface="Arial"/>
              </a:defRPr>
            </a:lvl1pPr>
            <a:lvl2pPr>
              <a:buNone/>
              <a:defRPr sz="2025" b="1">
                <a:solidFill>
                  <a:srgbClr val="2F6FB5"/>
                </a:solidFill>
                <a:latin typeface="Arial"/>
                <a:ea typeface="Arial"/>
                <a:cs typeface="Arial"/>
              </a:defRPr>
            </a:lvl2pPr>
            <a:lvl3pPr>
              <a:buNone/>
              <a:defRPr sz="2025" b="1">
                <a:solidFill>
                  <a:srgbClr val="2F6FB5"/>
                </a:solidFill>
                <a:latin typeface="Arial"/>
                <a:ea typeface="Arial"/>
                <a:cs typeface="Arial"/>
              </a:defRPr>
            </a:lvl3pPr>
            <a:lvl4pPr>
              <a:buNone/>
              <a:defRPr sz="2025" b="1">
                <a:solidFill>
                  <a:srgbClr val="2F6FB5"/>
                </a:solidFill>
                <a:latin typeface="Arial"/>
                <a:ea typeface="Arial"/>
                <a:cs typeface="Arial"/>
              </a:defRPr>
            </a:lvl4pPr>
            <a:lvl5pPr>
              <a:buNone/>
              <a:defRPr sz="2025" b="1">
                <a:solidFill>
                  <a:srgbClr val="2F6FB5"/>
                </a:solidFill>
                <a:latin typeface="Arial"/>
                <a:ea typeface="Arial"/>
                <a:cs typeface="Arial"/>
              </a:defRPr>
            </a:lvl5pPr>
            <a:lvl6pPr>
              <a:buNone/>
              <a:defRPr sz="2025" b="1">
                <a:solidFill>
                  <a:srgbClr val="2F6FB5"/>
                </a:solidFill>
                <a:latin typeface="Arial"/>
                <a:ea typeface="Arial"/>
                <a:cs typeface="Arial"/>
              </a:defRPr>
            </a:lvl6pPr>
            <a:lvl7pPr>
              <a:buNone/>
              <a:defRPr sz="2025" b="1">
                <a:solidFill>
                  <a:srgbClr val="2F6FB5"/>
                </a:solidFill>
                <a:latin typeface="Arial"/>
                <a:ea typeface="Arial"/>
                <a:cs typeface="Arial"/>
              </a:defRPr>
            </a:lvl7pPr>
            <a:lvl8pPr>
              <a:buNone/>
              <a:defRPr sz="2025" b="1">
                <a:solidFill>
                  <a:srgbClr val="2F6FB5"/>
                </a:solidFill>
                <a:latin typeface="Arial"/>
                <a:ea typeface="Arial"/>
                <a:cs typeface="Arial"/>
              </a:defRPr>
            </a:lvl8pPr>
            <a:lvl9pPr>
              <a:buNone/>
              <a:defRPr sz="2025" b="1">
                <a:solidFill>
                  <a:srgbClr val="2F6FB5"/>
                </a:solidFill>
                <a:latin typeface="Arial"/>
                <a:ea typeface="Arial"/>
                <a:cs typeface="Arial"/>
              </a:defRPr>
            </a:lvl9pPr>
          </a:lstStyle>
          <a:p>
            <a:pPr>
              <a:buNone/>
              <a:defRPr sz="2025" b="1">
                <a:solidFill>
                  <a:srgbClr val="2F6FB5"/>
                </a:solidFill>
                <a:latin typeface="Arial"/>
                <a:ea typeface="Arial"/>
                <a:cs typeface="Arial"/>
              </a:defRPr>
            </a:pPr>
            <a:r>
              <a:t>Why equal volume?</a:t>
            </a:r>
            <a:endParaRPr sz="2025" b="1">
              <a:solidFill>
                <a:srgbClr val="2F6FB5"/>
              </a:solidFill>
              <a:latin typeface="Arial"/>
              <a:ea typeface="Arial"/>
              <a:cs typeface="Arial"/>
            </a:endParaRPr>
          </a:p>
        </p:txBody>
      </p:sp>
      <p:sp>
        <p:nvSpPr>
          <p:cNvPr id="9" name="Rectangle 8">
            <a:extLst>
              <a:ext uri="{FF2B5EF4-FFF2-40B4-BE49-F238E27FC236}">
                <a16:creationId xmlns:a16="http://schemas.microsoft.com/office/drawing/2014/main" id="{1DD5DD21-C72A-422A-8003-9D4092874E79}"/>
              </a:ext>
            </a:extLst>
          </p:cNvPr>
          <p:cNvSpPr>
            <a:spLocks noGrp="1"/>
          </p:cNvSpPr>
          <p:nvPr/>
        </p:nvSpPr>
        <p:spPr>
          <a:xfrm>
            <a:off x="7086600" y="4581525"/>
            <a:ext cx="4429125" cy="1238250"/>
          </a:xfrm>
          <a:prstGeom prst="rect">
            <a:avLst/>
          </a:prstGeom>
          <a:noFill/>
          <a:ln w="0">
            <a:noFill/>
            <a:prstDash val="solid"/>
          </a:ln>
        </p:spPr>
        <p:txBody>
          <a:bodyPr/>
          <a:lstStyle>
            <a:defPPr>
              <a:defRPr sz="1875" b="0">
                <a:solidFill>
                  <a:srgbClr val="14284B"/>
                </a:solidFill>
                <a:latin typeface="Arial"/>
                <a:ea typeface="Arial"/>
                <a:cs typeface="Arial"/>
              </a:defRPr>
            </a:defPPr>
            <a:lvl1pPr>
              <a:buNone/>
              <a:defRPr sz="1875" b="0">
                <a:solidFill>
                  <a:srgbClr val="14284B"/>
                </a:solidFill>
                <a:latin typeface="Arial"/>
                <a:ea typeface="Arial"/>
                <a:cs typeface="Arial"/>
              </a:defRPr>
            </a:lvl1pPr>
            <a:lvl2pPr>
              <a:buNone/>
              <a:defRPr sz="1875" b="0">
                <a:solidFill>
                  <a:srgbClr val="14284B"/>
                </a:solidFill>
                <a:latin typeface="Arial"/>
                <a:ea typeface="Arial"/>
                <a:cs typeface="Arial"/>
              </a:defRPr>
            </a:lvl2pPr>
            <a:lvl3pPr>
              <a:buNone/>
              <a:defRPr sz="1875" b="0">
                <a:solidFill>
                  <a:srgbClr val="14284B"/>
                </a:solidFill>
                <a:latin typeface="Arial"/>
                <a:ea typeface="Arial"/>
                <a:cs typeface="Arial"/>
              </a:defRPr>
            </a:lvl3pPr>
            <a:lvl4pPr>
              <a:buNone/>
              <a:defRPr sz="1875" b="0">
                <a:solidFill>
                  <a:srgbClr val="14284B"/>
                </a:solidFill>
                <a:latin typeface="Arial"/>
                <a:ea typeface="Arial"/>
                <a:cs typeface="Arial"/>
              </a:defRPr>
            </a:lvl4pPr>
            <a:lvl5pPr>
              <a:buNone/>
              <a:defRPr sz="1875" b="0">
                <a:solidFill>
                  <a:srgbClr val="14284B"/>
                </a:solidFill>
                <a:latin typeface="Arial"/>
                <a:ea typeface="Arial"/>
                <a:cs typeface="Arial"/>
              </a:defRPr>
            </a:lvl5pPr>
            <a:lvl6pPr>
              <a:buNone/>
              <a:defRPr sz="1875" b="0">
                <a:solidFill>
                  <a:srgbClr val="14284B"/>
                </a:solidFill>
                <a:latin typeface="Arial"/>
                <a:ea typeface="Arial"/>
                <a:cs typeface="Arial"/>
              </a:defRPr>
            </a:lvl6pPr>
            <a:lvl7pPr>
              <a:buNone/>
              <a:defRPr sz="1875" b="0">
                <a:solidFill>
                  <a:srgbClr val="14284B"/>
                </a:solidFill>
                <a:latin typeface="Arial"/>
                <a:ea typeface="Arial"/>
                <a:cs typeface="Arial"/>
              </a:defRPr>
            </a:lvl7pPr>
            <a:lvl8pPr>
              <a:buNone/>
              <a:defRPr sz="1875" b="0">
                <a:solidFill>
                  <a:srgbClr val="14284B"/>
                </a:solidFill>
                <a:latin typeface="Arial"/>
                <a:ea typeface="Arial"/>
                <a:cs typeface="Arial"/>
              </a:defRPr>
            </a:lvl8pPr>
            <a:lvl9pPr>
              <a:buNone/>
              <a:defRPr sz="1875" b="0">
                <a:solidFill>
                  <a:srgbClr val="14284B"/>
                </a:solidFill>
                <a:latin typeface="Arial"/>
                <a:ea typeface="Arial"/>
                <a:cs typeface="Arial"/>
              </a:defRPr>
            </a:lvl9pPr>
          </a:lstStyle>
          <a:p>
            <a:pPr>
              <a:buNone/>
              <a:defRPr sz="1875" b="0">
                <a:solidFill>
                  <a:srgbClr val="14284B"/>
                </a:solidFill>
                <a:latin typeface="Arial"/>
                <a:ea typeface="Arial"/>
                <a:cs typeface="Arial"/>
              </a:defRPr>
            </a:pPr>
            <a:r>
              <a:rPr sz="1875" b="0">
                <a:solidFill>
                  <a:srgbClr val="14284B"/>
                </a:solidFill>
                <a:latin typeface="Arial"/>
                <a:ea typeface="Arial"/>
                <a:cs typeface="Arial"/>
              </a:rPr>
              <a:t>Comparing equal volumes isolates the effect of the surface area.</a:t>
            </a:r>
          </a:p>
        </p:txBody>
      </p:sp>
      <p:sp>
        <p:nvSpPr>
          <p:cNvPr id="11" name="Rectangle 10">
            <a:extLst>
              <a:ext uri="{FF2B5EF4-FFF2-40B4-BE49-F238E27FC236}">
                <a16:creationId xmlns:a16="http://schemas.microsoft.com/office/drawing/2014/main" id="{8786DAC2-7357-4527-9BDF-06B6FF444A36}"/>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3</a:t>
            </a:r>
          </a:p>
        </p:txBody>
      </p:sp>
    </p:spTree>
    <p:extLst>
      <p:ext uri="{BB962C8B-B14F-4D97-AF65-F5344CB8AC3E}">
        <p14:creationId xmlns:p14="http://schemas.microsoft.com/office/powerpoint/2010/main" val="2124994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3EF41376-8489-4D63-BBAD-ACA21EE05A22}"/>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E45FF6F7-293C-4DD3-A224-21DA89C647AA}"/>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02   BACKGROUND</a:t>
            </a:r>
            <a:endParaRPr sz="1100"/>
          </a:p>
        </p:txBody>
      </p:sp>
      <p:sp>
        <p:nvSpPr>
          <p:cNvPr id="4" name="Text 2">
            <a:extLst>
              <a:ext uri="{FF2B5EF4-FFF2-40B4-BE49-F238E27FC236}">
                <a16:creationId xmlns:a16="http://schemas.microsoft.com/office/drawing/2014/main" id="{6B5708C8-87CE-4DFF-9947-A7AA554FACCF}"/>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a:solidFill>
                  <a:srgbClr val="14284B"/>
                </a:solidFill>
                <a:latin typeface="Georgia"/>
                <a:ea typeface="Georgia"/>
                <a:cs typeface="Georgia"/>
              </a:rPr>
              <a:t>Linking the Mathematics to the Biology</a:t>
            </a:r>
            <a:endParaRPr sz="2700"/>
          </a:p>
        </p:txBody>
      </p:sp>
      <p:sp>
        <p:nvSpPr>
          <p:cNvPr id="5" name="Shape 3">
            <a:extLst>
              <a:ext uri="{FF2B5EF4-FFF2-40B4-BE49-F238E27FC236}">
                <a16:creationId xmlns:a16="http://schemas.microsoft.com/office/drawing/2014/main" id="{39139850-A2F6-4D57-917A-01DAE21D428D}"/>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6DB1D22C-613E-40B4-A4CF-6B97645BEF06}"/>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8243D683-588B-4B82-A16F-1839C661E169}"/>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4</a:t>
            </a:r>
            <a:endParaRPr sz="1000"/>
          </a:p>
        </p:txBody>
      </p:sp>
      <p:graphicFrame>
        <p:nvGraphicFramePr>
          <p:cNvPr id="11" name="Table 0">
            <a:extLst>
              <a:ext uri="{FF2B5EF4-FFF2-40B4-BE49-F238E27FC236}">
                <a16:creationId xmlns:a16="http://schemas.microsoft.com/office/drawing/2014/main" id="{4934FC35-5AAA-4FF3-80E8-8D5DF3AA5ADC}"/>
              </a:ext>
            </a:extLst>
          </p:cNvPr>
          <p:cNvGraphicFramePr/>
          <p:nvPr/>
        </p:nvGraphicFramePr>
        <p:xfrm>
          <a:off x="548640" y="1554480"/>
          <a:ext cx="11091672" cy="4206240"/>
        </p:xfrm>
        <a:graphic>
          <a:graphicData uri="http://schemas.openxmlformats.org/drawingml/2006/table">
            <a:tbl>
              <a:tblPr/>
              <a:tblGrid>
                <a:gridCol w="3383280">
                  <a:extLst>
                    <a:ext uri="{9D8B030D-6E8A-4147-A177-3AD203B41FA5}">
                      <a16:colId xmlns:a16="http://schemas.microsoft.com/office/drawing/2014/main" val="20000"/>
                    </a:ext>
                  </a:extLst>
                </a:gridCol>
                <a:gridCol w="6035040">
                  <a:extLst>
                    <a:ext uri="{9D8B030D-6E8A-4147-A177-3AD203B41FA5}">
                      <a16:colId xmlns:a16="http://schemas.microsoft.com/office/drawing/2014/main" val="20001"/>
                    </a:ext>
                  </a:extLst>
                </a:gridCol>
                <a:gridCol w="1673352">
                  <a:extLst>
                    <a:ext uri="{9D8B030D-6E8A-4147-A177-3AD203B41FA5}">
                      <a16:colId xmlns:a16="http://schemas.microsoft.com/office/drawing/2014/main" val="20002"/>
                    </a:ext>
                  </a:extLst>
                </a:gridCol>
              </a:tblGrid>
              <a:tr h="457200">
                <a:tc>
                  <a:txBody>
                    <a:bodyPr/>
                    <a:lstStyle/>
                    <a:p>
                      <a:pPr marL="0" indent="0">
                        <a:buNone/>
                      </a:pPr>
                      <a:r>
                        <a:rPr sz="1300" b="1">
                          <a:solidFill>
                            <a:srgbClr val="FFFFFF"/>
                          </a:solidFill>
                          <a:latin typeface="Arial"/>
                          <a:ea typeface="Arial"/>
                          <a:cs typeface="Arial"/>
                        </a:rPr>
                        <a:t>Maths concept</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tc>
                  <a:txBody>
                    <a:bodyPr/>
                    <a:lstStyle/>
                    <a:p>
                      <a:pPr marL="0" indent="0">
                        <a:buNone/>
                      </a:pPr>
                      <a:r>
                        <a:rPr sz="1300" b="1">
                          <a:solidFill>
                            <a:srgbClr val="FFFFFF"/>
                          </a:solidFill>
                          <a:latin typeface="Arial"/>
                          <a:ea typeface="Arial"/>
                          <a:cs typeface="Arial"/>
                        </a:rPr>
                        <a:t>What it means in the cell</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tc>
                  <a:txBody>
                    <a:bodyPr/>
                    <a:lstStyle/>
                    <a:p>
                      <a:pPr marL="0" indent="0">
                        <a:buNone/>
                      </a:pPr>
                      <a:r>
                        <a:rPr sz="1300" b="1">
                          <a:solidFill>
                            <a:srgbClr val="FFFFFF"/>
                          </a:solidFill>
                          <a:latin typeface="Arial"/>
                          <a:ea typeface="Arial"/>
                          <a:cs typeface="Arial"/>
                        </a:rPr>
                        <a:t>Plays role in</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extLst>
                  <a:ext uri="{0D108BD9-81ED-4DB2-BD59-A6C34878D82A}">
                    <a16:rowId xmlns:a16="http://schemas.microsoft.com/office/drawing/2014/main" val="10000"/>
                  </a:ext>
                </a:extLst>
              </a:tr>
              <a:tr h="749808">
                <a:tc>
                  <a:txBody>
                    <a:bodyPr/>
                    <a:lstStyle/>
                    <a:p>
                      <a:pPr marL="0" indent="0">
                        <a:buNone/>
                      </a:pPr>
                      <a:r>
                        <a:rPr sz="1250" b="1">
                          <a:solidFill>
                            <a:srgbClr val="14284B"/>
                          </a:solidFill>
                          <a:latin typeface="Arial"/>
                          <a:ea typeface="Arial"/>
                          <a:cs typeface="Arial"/>
                        </a:rPr>
                        <a:t>Rate of change, dC/dt</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How fast the average internal nutrient concentration rises as nutrient crosses the membrane.</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Balance</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extLst>
                  <a:ext uri="{0D108BD9-81ED-4DB2-BD59-A6C34878D82A}">
                    <a16:rowId xmlns:a16="http://schemas.microsoft.com/office/drawing/2014/main" val="10001"/>
                  </a:ext>
                </a:extLst>
              </a:tr>
              <a:tr h="749808">
                <a:tc>
                  <a:txBody>
                    <a:bodyPr/>
                    <a:lstStyle/>
                    <a:p>
                      <a:pPr marL="0" indent="0">
                        <a:buNone/>
                      </a:pPr>
                      <a:r>
                        <a:rPr sz="1250" b="1">
                          <a:solidFill>
                            <a:srgbClr val="14284B"/>
                          </a:solidFill>
                          <a:latin typeface="Arial"/>
                          <a:ea typeface="Arial"/>
                          <a:cs typeface="Arial"/>
                        </a:rPr>
                        <a:t>Linear ODE with constant coefficients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C′′ + βC′ = 0 follows from the balance. Its exponential solution describes uptake over time.</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Solution</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extLst>
                  <a:ext uri="{0D108BD9-81ED-4DB2-BD59-A6C34878D82A}">
                    <a16:rowId xmlns:a16="http://schemas.microsoft.com/office/drawing/2014/main" val="10002"/>
                  </a:ext>
                </a:extLst>
              </a:tr>
              <a:tr h="749808">
                <a:tc>
                  <a:txBody>
                    <a:bodyPr/>
                    <a:lstStyle/>
                    <a:p>
                      <a:pPr marL="0" indent="0">
                        <a:buNone/>
                      </a:pPr>
                      <a:r>
                        <a:rPr sz="1250" b="1">
                          <a:solidFill>
                            <a:srgbClr val="14284B"/>
                          </a:solidFill>
                          <a:latin typeface="Arial"/>
                          <a:ea typeface="Arial"/>
                          <a:cs typeface="Arial"/>
                        </a:rPr>
                        <a:t>Surface area S and volume V</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The membrane provides the entry area. The cell volume determines how much nutrient is needed to raise concentration.</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Geometry</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extLst>
                  <a:ext uri="{0D108BD9-81ED-4DB2-BD59-A6C34878D82A}">
                    <a16:rowId xmlns:a16="http://schemas.microsoft.com/office/drawing/2014/main" val="10003"/>
                  </a:ext>
                </a:extLst>
              </a:tr>
              <a:tr h="749808">
                <a:tc>
                  <a:txBody>
                    <a:bodyPr/>
                    <a:lstStyle/>
                    <a:p>
                      <a:pPr marL="0" indent="0">
                        <a:buNone/>
                      </a:pPr>
                      <a:r>
                        <a:rPr sz="1250" b="1">
                          <a:solidFill>
                            <a:srgbClr val="14284B"/>
                          </a:solidFill>
                          <a:latin typeface="Arial"/>
                          <a:ea typeface="Arial"/>
                          <a:cs typeface="Arial"/>
                        </a:rPr>
                        <a:t>Exponential decay, exp(−βt)</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The concentration deficit Cout − C shrinks exponentially. Here β = PS/V is the uptake rate constant., appear in the solution of the ODE.</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Graphs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extLst>
                  <a:ext uri="{0D108BD9-81ED-4DB2-BD59-A6C34878D82A}">
                    <a16:rowId xmlns:a16="http://schemas.microsoft.com/office/drawing/2014/main" val="10004"/>
                  </a:ext>
                </a:extLst>
              </a:tr>
              <a:tr h="749808">
                <a:tc>
                  <a:txBody>
                    <a:bodyPr/>
                    <a:lstStyle/>
                    <a:p>
                      <a:pPr marL="0" indent="0">
                        <a:buNone/>
                      </a:pPr>
                      <a:r>
                        <a:rPr sz="1250" b="1">
                          <a:solidFill>
                            <a:srgbClr val="14284B"/>
                          </a:solidFill>
                          <a:latin typeface="Arial"/>
                          <a:ea typeface="Arial"/>
                          <a:cs typeface="Arial"/>
                        </a:rPr>
                        <a:t>Logarithms and time scales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τ = V/(PS) is the characteristic time. t90 = ln(10)τ gives a clear, finite comparison of uptake times.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Results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extLst>
                  <a:ext uri="{0D108BD9-81ED-4DB2-BD59-A6C34878D82A}">
                    <a16:rowId xmlns:a16="http://schemas.microsoft.com/office/drawing/2014/main" val="10005"/>
                  </a:ext>
                </a:extLst>
              </a:tr>
            </a:tbl>
          </a:graphicData>
        </a:graphic>
      </p:graphicFrame>
      <p:sp>
        <p:nvSpPr>
          <p:cNvPr id="10" name="Text 7">
            <a:extLst>
              <a:ext uri="{FF2B5EF4-FFF2-40B4-BE49-F238E27FC236}">
                <a16:creationId xmlns:a16="http://schemas.microsoft.com/office/drawing/2014/main" id="{4B8AD368-07E3-4C60-846D-B9E9E9C86F9A}"/>
              </a:ext>
            </a:extLst>
          </p:cNvPr>
          <p:cNvSpPr>
            <a:spLocks noGrp="1"/>
          </p:cNvSpPr>
          <p:nvPr/>
        </p:nvSpPr>
        <p:spPr>
          <a:xfrm>
            <a:off x="548640" y="5943600"/>
            <a:ext cx="11064240" cy="365760"/>
          </a:xfrm>
          <a:prstGeom prst="rect">
            <a:avLst/>
          </a:prstGeom>
          <a:noFill/>
        </p:spPr>
        <p:txBody>
          <a:bodyPr wrap="square" lIns="0" tIns="0" rIns="0" bIns="0" anchor="t"/>
          <a:lstStyle/>
          <a:p>
            <a:pPr marL="0" indent="0">
              <a:buNone/>
            </a:pPr>
            <a:r>
              <a:rPr sz="1400" i="1">
                <a:solidFill>
                  <a:srgbClr val="14284B"/>
                </a:solidFill>
                <a:latin typeface="Arial"/>
                <a:ea typeface="Arial"/>
                <a:cs typeface="Arial"/>
              </a:rPr>
              <a:t>The ODE predicts average concentration, while cell geometry determines the uptake time scale.</a:t>
            </a:r>
            <a:endParaRPr sz="1400"/>
          </a:p>
        </p:txBody>
      </p:sp>
    </p:spTree>
    <p:extLst>
      <p:ext uri="{BB962C8B-B14F-4D97-AF65-F5344CB8AC3E}">
        <p14:creationId xmlns:p14="http://schemas.microsoft.com/office/powerpoint/2010/main" val="1056047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CDC87D5-F940-4F9B-82D6-3E7AFD6E29A5}"/>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E04734A4-AF0E-4519-A90A-5CCE7B0E5066}"/>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03   METHODOLOGY</a:t>
            </a:r>
            <a:endParaRPr sz="1100"/>
          </a:p>
        </p:txBody>
      </p:sp>
      <p:sp>
        <p:nvSpPr>
          <p:cNvPr id="4" name="Text 2">
            <a:extLst>
              <a:ext uri="{FF2B5EF4-FFF2-40B4-BE49-F238E27FC236}">
                <a16:creationId xmlns:a16="http://schemas.microsoft.com/office/drawing/2014/main" id="{0B42DCD5-CAD2-443E-859A-C51AC0D25B14}"/>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a:solidFill>
                  <a:srgbClr val="14284B"/>
                </a:solidFill>
                <a:latin typeface="Georgia"/>
                <a:ea typeface="Georgia"/>
                <a:cs typeface="Georgia"/>
              </a:rPr>
              <a:t>Flowchart of the Method</a:t>
            </a:r>
            <a:endParaRPr sz="2700"/>
          </a:p>
        </p:txBody>
      </p:sp>
      <p:sp>
        <p:nvSpPr>
          <p:cNvPr id="5" name="Shape 3">
            <a:extLst>
              <a:ext uri="{FF2B5EF4-FFF2-40B4-BE49-F238E27FC236}">
                <a16:creationId xmlns:a16="http://schemas.microsoft.com/office/drawing/2014/main" id="{73BD6394-E8C9-4775-A827-F6CF1953B0FF}"/>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5F7960E2-E93E-4F43-841A-F3AA6C4954EB}"/>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58104803-BAA0-4E5A-9459-46ABA30C4491}"/>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5</a:t>
            </a:r>
            <a:endParaRPr sz="1000"/>
          </a:p>
        </p:txBody>
      </p:sp>
      <p:sp>
        <p:nvSpPr>
          <p:cNvPr id="9" name="Shape 7">
            <a:extLst>
              <a:ext uri="{FF2B5EF4-FFF2-40B4-BE49-F238E27FC236}">
                <a16:creationId xmlns:a16="http://schemas.microsoft.com/office/drawing/2014/main" id="{F6760712-D5E5-4C82-B01C-EDB235CA627B}"/>
              </a:ext>
            </a:extLst>
          </p:cNvPr>
          <p:cNvSpPr>
            <a:spLocks noGrp="1"/>
          </p:cNvSpPr>
          <p:nvPr/>
        </p:nvSpPr>
        <p:spPr>
          <a:xfrm>
            <a:off x="548640" y="1783080"/>
            <a:ext cx="1664208" cy="2468880"/>
          </a:xfrm>
          <a:prstGeom prst="roundRect">
            <a:avLst>
              <a:gd name="adj" fmla="val 4396"/>
            </a:avLst>
          </a:prstGeom>
          <a:solidFill>
            <a:srgbClr val="EAF2FB"/>
          </a:solidFill>
          <a:ln w="15875">
            <a:solidFill>
              <a:srgbClr val="2F6FB5"/>
            </a:solidFill>
            <a:prstDash val="solid"/>
          </a:ln>
        </p:spPr>
      </p:sp>
      <p:sp>
        <p:nvSpPr>
          <p:cNvPr id="10" name="Shape 8">
            <a:extLst>
              <a:ext uri="{FF2B5EF4-FFF2-40B4-BE49-F238E27FC236}">
                <a16:creationId xmlns:a16="http://schemas.microsoft.com/office/drawing/2014/main" id="{08B13B25-026B-4EC4-8DD6-215A3BDD7B74}"/>
              </a:ext>
            </a:extLst>
          </p:cNvPr>
          <p:cNvSpPr>
            <a:spLocks noGrp="1"/>
          </p:cNvSpPr>
          <p:nvPr/>
        </p:nvSpPr>
        <p:spPr>
          <a:xfrm>
            <a:off x="685800" y="1572768"/>
            <a:ext cx="457200" cy="457200"/>
          </a:xfrm>
          <a:prstGeom prst="ellipse">
            <a:avLst/>
          </a:prstGeom>
          <a:solidFill>
            <a:srgbClr val="14284B"/>
          </a:solidFill>
          <a:ln w="25400">
            <a:solidFill>
              <a:srgbClr val="FFFFFF"/>
            </a:solidFill>
            <a:prstDash val="solid"/>
          </a:ln>
        </p:spPr>
      </p:sp>
      <p:sp>
        <p:nvSpPr>
          <p:cNvPr id="11" name="Text 9">
            <a:extLst>
              <a:ext uri="{FF2B5EF4-FFF2-40B4-BE49-F238E27FC236}">
                <a16:creationId xmlns:a16="http://schemas.microsoft.com/office/drawing/2014/main" id="{4D2AAA2B-42FE-45E6-A3DA-1D71C8F1E391}"/>
              </a:ext>
            </a:extLst>
          </p:cNvPr>
          <p:cNvSpPr>
            <a:spLocks noGrp="1"/>
          </p:cNvSpPr>
          <p:nvPr/>
        </p:nvSpPr>
        <p:spPr>
          <a:xfrm>
            <a:off x="685800" y="1572768"/>
            <a:ext cx="457200" cy="457200"/>
          </a:xfrm>
          <a:prstGeom prst="rect">
            <a:avLst/>
          </a:prstGeom>
          <a:noFill/>
        </p:spPr>
        <p:txBody>
          <a:bodyPr wrap="square" lIns="0" tIns="0" rIns="0" bIns="0" anchor="ctr"/>
          <a:lstStyle/>
          <a:p>
            <a:pPr marL="0" indent="0" algn="ctr">
              <a:buNone/>
            </a:pPr>
            <a:r>
              <a:rPr sz="1500" b="1">
                <a:solidFill>
                  <a:srgbClr val="FFFFFF"/>
                </a:solidFill>
                <a:latin typeface="Georgia"/>
                <a:ea typeface="Georgia"/>
                <a:cs typeface="Georgia"/>
              </a:rPr>
              <a:t>1</a:t>
            </a:r>
            <a:endParaRPr sz="1500"/>
          </a:p>
        </p:txBody>
      </p:sp>
      <p:sp>
        <p:nvSpPr>
          <p:cNvPr id="12" name="Text 10">
            <a:extLst>
              <a:ext uri="{FF2B5EF4-FFF2-40B4-BE49-F238E27FC236}">
                <a16:creationId xmlns:a16="http://schemas.microsoft.com/office/drawing/2014/main" id="{24D7D8E9-0B6C-41C0-9E8E-FCC5B9137C27}"/>
              </a:ext>
            </a:extLst>
          </p:cNvPr>
          <p:cNvSpPr>
            <a:spLocks noGrp="1"/>
          </p:cNvSpPr>
          <p:nvPr/>
        </p:nvSpPr>
        <p:spPr>
          <a:xfrm>
            <a:off x="676656" y="2148840"/>
            <a:ext cx="1408176" cy="548640"/>
          </a:xfrm>
          <a:prstGeom prst="rect">
            <a:avLst/>
          </a:prstGeom>
          <a:noFill/>
        </p:spPr>
        <p:txBody>
          <a:bodyPr wrap="square" lIns="0" tIns="0" rIns="0" bIns="0" anchor="t"/>
          <a:lstStyle/>
          <a:p>
            <a:pPr marL="0" indent="0">
              <a:buNone/>
            </a:pPr>
            <a:r>
              <a:rPr sz="1350" b="1">
                <a:solidFill>
                  <a:srgbClr val="14284B"/>
                </a:solidFill>
                <a:latin typeface="Georgia"/>
                <a:ea typeface="Georgia"/>
                <a:cs typeface="Georgia"/>
              </a:rPr>
              <a:t>Ask the question</a:t>
            </a:r>
            <a:endParaRPr sz="1350"/>
          </a:p>
        </p:txBody>
      </p:sp>
      <p:sp>
        <p:nvSpPr>
          <p:cNvPr id="13" name="Text 11">
            <a:extLst>
              <a:ext uri="{FF2B5EF4-FFF2-40B4-BE49-F238E27FC236}">
                <a16:creationId xmlns:a16="http://schemas.microsoft.com/office/drawing/2014/main" id="{1BB5F09D-4168-4BA4-940A-A2E2E1CF9097}"/>
              </a:ext>
            </a:extLst>
          </p:cNvPr>
          <p:cNvSpPr>
            <a:spLocks noGrp="1"/>
          </p:cNvSpPr>
          <p:nvPr/>
        </p:nvSpPr>
        <p:spPr>
          <a:xfrm>
            <a:off x="676656" y="2743200"/>
            <a:ext cx="1408176" cy="1417320"/>
          </a:xfrm>
          <a:prstGeom prst="rect">
            <a:avLst/>
          </a:prstGeom>
          <a:noFill/>
        </p:spPr>
        <p:txBody>
          <a:bodyPr wrap="square" lIns="0" tIns="0" rIns="0" bIns="0" anchor="t"/>
          <a:lstStyle/>
          <a:p>
            <a:pPr marL="0" indent="0">
              <a:buNone/>
            </a:pPr>
            <a:r>
              <a:rPr sz="1150">
                <a:solidFill>
                  <a:srgbClr val="3E4C63"/>
                </a:solidFill>
                <a:latin typeface="Arial"/>
                <a:ea typeface="Arial"/>
                <a:cs typeface="Arial"/>
              </a:rPr>
              <a:t>Does a long, thin cell take up nutrients faster than an equal-volume sphere?</a:t>
            </a:r>
            <a:endParaRPr sz="1150"/>
          </a:p>
        </p:txBody>
      </p:sp>
      <p:sp>
        <p:nvSpPr>
          <p:cNvPr id="14" name="Shape 12">
            <a:extLst>
              <a:ext uri="{FF2B5EF4-FFF2-40B4-BE49-F238E27FC236}">
                <a16:creationId xmlns:a16="http://schemas.microsoft.com/office/drawing/2014/main" id="{1F4225F7-06E1-472D-A472-DFF841437F52}"/>
              </a:ext>
            </a:extLst>
          </p:cNvPr>
          <p:cNvSpPr>
            <a:spLocks noGrp="1"/>
          </p:cNvSpPr>
          <p:nvPr/>
        </p:nvSpPr>
        <p:spPr>
          <a:xfrm>
            <a:off x="2231136" y="2880360"/>
            <a:ext cx="184709" cy="292608"/>
          </a:xfrm>
          <a:prstGeom prst="rightArrow">
            <a:avLst/>
          </a:prstGeom>
          <a:solidFill>
            <a:srgbClr val="2F6FB5"/>
          </a:solidFill>
          <a:ln w="12700">
            <a:solidFill>
              <a:srgbClr val="2F6FB5"/>
            </a:solidFill>
            <a:prstDash val="solid"/>
          </a:ln>
        </p:spPr>
      </p:sp>
      <p:sp>
        <p:nvSpPr>
          <p:cNvPr id="15" name="Shape 13">
            <a:extLst>
              <a:ext uri="{FF2B5EF4-FFF2-40B4-BE49-F238E27FC236}">
                <a16:creationId xmlns:a16="http://schemas.microsoft.com/office/drawing/2014/main" id="{99386C5A-E142-4DF1-BAEB-9A1C3AB15C5E}"/>
              </a:ext>
            </a:extLst>
          </p:cNvPr>
          <p:cNvSpPr>
            <a:spLocks noGrp="1"/>
          </p:cNvSpPr>
          <p:nvPr/>
        </p:nvSpPr>
        <p:spPr>
          <a:xfrm>
            <a:off x="548640" y="4663440"/>
            <a:ext cx="1664208" cy="685800"/>
          </a:xfrm>
          <a:prstGeom prst="roundRect">
            <a:avLst>
              <a:gd name="adj" fmla="val 8000"/>
            </a:avLst>
          </a:prstGeom>
          <a:solidFill>
            <a:srgbClr val="D3E3F5"/>
          </a:solidFill>
          <a:ln w="12700">
            <a:solidFill>
              <a:srgbClr val="D3E3F5"/>
            </a:solidFill>
            <a:prstDash val="solid"/>
          </a:ln>
        </p:spPr>
      </p:sp>
      <p:sp>
        <p:nvSpPr>
          <p:cNvPr id="16" name="Text 14">
            <a:extLst>
              <a:ext uri="{FF2B5EF4-FFF2-40B4-BE49-F238E27FC236}">
                <a16:creationId xmlns:a16="http://schemas.microsoft.com/office/drawing/2014/main" id="{D4549EC0-0939-4669-9B92-12098D0DB262}"/>
              </a:ext>
            </a:extLst>
          </p:cNvPr>
          <p:cNvSpPr>
            <a:spLocks noGrp="1"/>
          </p:cNvSpPr>
          <p:nvPr/>
        </p:nvSpPr>
        <p:spPr>
          <a:xfrm>
            <a:off x="640080" y="4663440"/>
            <a:ext cx="1481328" cy="685800"/>
          </a:xfrm>
          <a:prstGeom prst="rect">
            <a:avLst/>
          </a:prstGeom>
          <a:noFill/>
        </p:spPr>
        <p:txBody>
          <a:bodyPr wrap="square" lIns="0" tIns="0" rIns="0" bIns="0" anchor="ctr"/>
          <a:lstStyle/>
          <a:p>
            <a:pPr marL="0" indent="0" algn="ctr">
              <a:buNone/>
            </a:pPr>
            <a:r>
              <a:rPr sz="1100" b="1">
                <a:solidFill>
                  <a:srgbClr val="14284B"/>
                </a:solidFill>
                <a:latin typeface="Arial"/>
                <a:ea typeface="Arial"/>
                <a:cs typeface="Arial"/>
              </a:rPr>
              <a:t>Biological question</a:t>
            </a:r>
            <a:endParaRPr sz="1100"/>
          </a:p>
        </p:txBody>
      </p:sp>
      <p:sp>
        <p:nvSpPr>
          <p:cNvPr id="17" name="Shape 15">
            <a:extLst>
              <a:ext uri="{FF2B5EF4-FFF2-40B4-BE49-F238E27FC236}">
                <a16:creationId xmlns:a16="http://schemas.microsoft.com/office/drawing/2014/main" id="{A222754D-20FA-465D-A818-6F67BDB4F70A}"/>
              </a:ext>
            </a:extLst>
          </p:cNvPr>
          <p:cNvSpPr>
            <a:spLocks noGrp="1"/>
          </p:cNvSpPr>
          <p:nvPr/>
        </p:nvSpPr>
        <p:spPr>
          <a:xfrm>
            <a:off x="2434133" y="1783080"/>
            <a:ext cx="1664208" cy="2468880"/>
          </a:xfrm>
          <a:prstGeom prst="roundRect">
            <a:avLst>
              <a:gd name="adj" fmla="val 4396"/>
            </a:avLst>
          </a:prstGeom>
          <a:solidFill>
            <a:srgbClr val="FFFFFF"/>
          </a:solidFill>
          <a:ln w="15875">
            <a:solidFill>
              <a:srgbClr val="2F6FB5"/>
            </a:solidFill>
            <a:prstDash val="solid"/>
          </a:ln>
        </p:spPr>
      </p:sp>
      <p:sp>
        <p:nvSpPr>
          <p:cNvPr id="18" name="Shape 16">
            <a:extLst>
              <a:ext uri="{FF2B5EF4-FFF2-40B4-BE49-F238E27FC236}">
                <a16:creationId xmlns:a16="http://schemas.microsoft.com/office/drawing/2014/main" id="{2B44C9BF-0572-4B9B-B9E7-704224279970}"/>
              </a:ext>
            </a:extLst>
          </p:cNvPr>
          <p:cNvSpPr>
            <a:spLocks noGrp="1"/>
          </p:cNvSpPr>
          <p:nvPr/>
        </p:nvSpPr>
        <p:spPr>
          <a:xfrm>
            <a:off x="2571293" y="1572768"/>
            <a:ext cx="457200" cy="457200"/>
          </a:xfrm>
          <a:prstGeom prst="ellipse">
            <a:avLst/>
          </a:prstGeom>
          <a:solidFill>
            <a:srgbClr val="14284B"/>
          </a:solidFill>
          <a:ln w="25400">
            <a:solidFill>
              <a:srgbClr val="FFFFFF"/>
            </a:solidFill>
            <a:prstDash val="solid"/>
          </a:ln>
        </p:spPr>
      </p:sp>
      <p:sp>
        <p:nvSpPr>
          <p:cNvPr id="19" name="Text 17">
            <a:extLst>
              <a:ext uri="{FF2B5EF4-FFF2-40B4-BE49-F238E27FC236}">
                <a16:creationId xmlns:a16="http://schemas.microsoft.com/office/drawing/2014/main" id="{B00576C0-122F-491B-ABF3-CD54560421D2}"/>
              </a:ext>
            </a:extLst>
          </p:cNvPr>
          <p:cNvSpPr>
            <a:spLocks noGrp="1"/>
          </p:cNvSpPr>
          <p:nvPr/>
        </p:nvSpPr>
        <p:spPr>
          <a:xfrm>
            <a:off x="2571293" y="1572768"/>
            <a:ext cx="457200" cy="457200"/>
          </a:xfrm>
          <a:prstGeom prst="rect">
            <a:avLst/>
          </a:prstGeom>
          <a:noFill/>
        </p:spPr>
        <p:txBody>
          <a:bodyPr wrap="square" lIns="0" tIns="0" rIns="0" bIns="0" anchor="ctr"/>
          <a:lstStyle/>
          <a:p>
            <a:pPr marL="0" indent="0" algn="ctr">
              <a:buNone/>
            </a:pPr>
            <a:r>
              <a:rPr sz="1500" b="1">
                <a:solidFill>
                  <a:srgbClr val="FFFFFF"/>
                </a:solidFill>
                <a:latin typeface="Georgia"/>
                <a:ea typeface="Georgia"/>
                <a:cs typeface="Georgia"/>
              </a:rPr>
              <a:t>2</a:t>
            </a:r>
            <a:endParaRPr sz="1500"/>
          </a:p>
        </p:txBody>
      </p:sp>
      <p:sp>
        <p:nvSpPr>
          <p:cNvPr id="20" name="Text 18">
            <a:extLst>
              <a:ext uri="{FF2B5EF4-FFF2-40B4-BE49-F238E27FC236}">
                <a16:creationId xmlns:a16="http://schemas.microsoft.com/office/drawing/2014/main" id="{2D221C1E-3C8E-4D59-97CE-18F1D215CAD7}"/>
              </a:ext>
            </a:extLst>
          </p:cNvPr>
          <p:cNvSpPr>
            <a:spLocks noGrp="1"/>
          </p:cNvSpPr>
          <p:nvPr/>
        </p:nvSpPr>
        <p:spPr>
          <a:xfrm>
            <a:off x="2562149" y="2148840"/>
            <a:ext cx="1408176" cy="548640"/>
          </a:xfrm>
          <a:prstGeom prst="rect">
            <a:avLst/>
          </a:prstGeom>
          <a:noFill/>
        </p:spPr>
        <p:txBody>
          <a:bodyPr wrap="square" lIns="0" tIns="0" rIns="0" bIns="0" anchor="t"/>
          <a:lstStyle/>
          <a:p>
            <a:pPr marL="0" indent="0">
              <a:buNone/>
            </a:pPr>
            <a:r>
              <a:rPr sz="1350" b="1">
                <a:solidFill>
                  <a:srgbClr val="14284B"/>
                </a:solidFill>
                <a:latin typeface="Georgia"/>
                <a:ea typeface="Georgia"/>
                <a:cs typeface="Georgia"/>
              </a:rPr>
              <a:t>Build the model</a:t>
            </a:r>
            <a:endParaRPr sz="1350"/>
          </a:p>
        </p:txBody>
      </p:sp>
      <p:sp>
        <p:nvSpPr>
          <p:cNvPr id="21" name="Text 19">
            <a:extLst>
              <a:ext uri="{FF2B5EF4-FFF2-40B4-BE49-F238E27FC236}">
                <a16:creationId xmlns:a16="http://schemas.microsoft.com/office/drawing/2014/main" id="{DE788D33-225D-4CB4-A088-604CD82F6D3B}"/>
              </a:ext>
            </a:extLst>
          </p:cNvPr>
          <p:cNvSpPr>
            <a:spLocks noGrp="1"/>
          </p:cNvSpPr>
          <p:nvPr/>
        </p:nvSpPr>
        <p:spPr>
          <a:xfrm>
            <a:off x="2562149" y="2743200"/>
            <a:ext cx="1408176" cy="1417320"/>
          </a:xfrm>
          <a:prstGeom prst="rect">
            <a:avLst/>
          </a:prstGeom>
          <a:noFill/>
        </p:spPr>
        <p:txBody>
          <a:bodyPr wrap="square" lIns="0" tIns="0" rIns="0" bIns="0" anchor="t"/>
          <a:lstStyle/>
          <a:p>
            <a:pPr marL="0" indent="0">
              <a:buNone/>
            </a:pPr>
            <a:r>
              <a:rPr sz="1150">
                <a:solidFill>
                  <a:srgbClr val="3E4C63"/>
                </a:solidFill>
                <a:latin typeface="Arial"/>
                <a:ea typeface="Arial"/>
                <a:cs typeface="Arial"/>
              </a:rPr>
              <a:t>Assume a uniform inside concentration and passive entry(diffusion) across the surface.</a:t>
            </a:r>
            <a:endParaRPr sz="1150"/>
          </a:p>
        </p:txBody>
      </p:sp>
      <p:sp>
        <p:nvSpPr>
          <p:cNvPr id="22" name="Shape 20">
            <a:extLst>
              <a:ext uri="{FF2B5EF4-FFF2-40B4-BE49-F238E27FC236}">
                <a16:creationId xmlns:a16="http://schemas.microsoft.com/office/drawing/2014/main" id="{20B2B2DF-3349-4629-8DC6-596693D5C7C1}"/>
              </a:ext>
            </a:extLst>
          </p:cNvPr>
          <p:cNvSpPr>
            <a:spLocks noGrp="1"/>
          </p:cNvSpPr>
          <p:nvPr/>
        </p:nvSpPr>
        <p:spPr>
          <a:xfrm>
            <a:off x="4116629" y="2880360"/>
            <a:ext cx="184709" cy="292608"/>
          </a:xfrm>
          <a:prstGeom prst="rightArrow">
            <a:avLst/>
          </a:prstGeom>
          <a:solidFill>
            <a:srgbClr val="2F6FB5"/>
          </a:solidFill>
          <a:ln w="12700">
            <a:solidFill>
              <a:srgbClr val="2F6FB5"/>
            </a:solidFill>
            <a:prstDash val="solid"/>
          </a:ln>
        </p:spPr>
      </p:sp>
      <p:sp>
        <p:nvSpPr>
          <p:cNvPr id="23" name="Shape 21">
            <a:extLst>
              <a:ext uri="{FF2B5EF4-FFF2-40B4-BE49-F238E27FC236}">
                <a16:creationId xmlns:a16="http://schemas.microsoft.com/office/drawing/2014/main" id="{0BF41A9B-D601-4E47-9D3F-84B6B63BEBBB}"/>
              </a:ext>
            </a:extLst>
          </p:cNvPr>
          <p:cNvSpPr>
            <a:spLocks noGrp="1"/>
          </p:cNvSpPr>
          <p:nvPr/>
        </p:nvSpPr>
        <p:spPr>
          <a:xfrm>
            <a:off x="2434133" y="4663440"/>
            <a:ext cx="1664208" cy="685800"/>
          </a:xfrm>
          <a:prstGeom prst="roundRect">
            <a:avLst>
              <a:gd name="adj" fmla="val 8000"/>
            </a:avLst>
          </a:prstGeom>
          <a:solidFill>
            <a:srgbClr val="D3E3F5"/>
          </a:solidFill>
          <a:ln w="12700">
            <a:solidFill>
              <a:srgbClr val="D3E3F5"/>
            </a:solidFill>
            <a:prstDash val="solid"/>
          </a:ln>
        </p:spPr>
      </p:sp>
      <p:sp>
        <p:nvSpPr>
          <p:cNvPr id="24" name="Text 22">
            <a:extLst>
              <a:ext uri="{FF2B5EF4-FFF2-40B4-BE49-F238E27FC236}">
                <a16:creationId xmlns:a16="http://schemas.microsoft.com/office/drawing/2014/main" id="{A61E517A-035D-4A5B-8386-B5F173843FEF}"/>
              </a:ext>
            </a:extLst>
          </p:cNvPr>
          <p:cNvSpPr>
            <a:spLocks noGrp="1"/>
          </p:cNvSpPr>
          <p:nvPr/>
        </p:nvSpPr>
        <p:spPr>
          <a:xfrm>
            <a:off x="2525573" y="4663440"/>
            <a:ext cx="1481328" cy="685800"/>
          </a:xfrm>
          <a:prstGeom prst="rect">
            <a:avLst/>
          </a:prstGeom>
          <a:noFill/>
        </p:spPr>
        <p:txBody>
          <a:bodyPr wrap="square" lIns="0" tIns="0" rIns="0" bIns="0" anchor="ctr"/>
          <a:lstStyle/>
          <a:p>
            <a:pPr marL="0" indent="0" algn="ctr">
              <a:buNone/>
            </a:pPr>
            <a:r>
              <a:rPr sz="1100" b="1">
                <a:solidFill>
                  <a:srgbClr val="14284B"/>
                </a:solidFill>
                <a:latin typeface="Arial"/>
                <a:ea typeface="Arial"/>
                <a:cs typeface="Arial"/>
              </a:rPr>
              <a:t>Surface area and volume</a:t>
            </a:r>
            <a:endParaRPr sz="1100"/>
          </a:p>
        </p:txBody>
      </p:sp>
      <p:sp>
        <p:nvSpPr>
          <p:cNvPr id="25" name="Shape 23">
            <a:extLst>
              <a:ext uri="{FF2B5EF4-FFF2-40B4-BE49-F238E27FC236}">
                <a16:creationId xmlns:a16="http://schemas.microsoft.com/office/drawing/2014/main" id="{211EEAC5-473F-476F-BF85-889BA942AE97}"/>
              </a:ext>
            </a:extLst>
          </p:cNvPr>
          <p:cNvSpPr>
            <a:spLocks noGrp="1"/>
          </p:cNvSpPr>
          <p:nvPr/>
        </p:nvSpPr>
        <p:spPr>
          <a:xfrm>
            <a:off x="4319626" y="1783080"/>
            <a:ext cx="1664208" cy="2468880"/>
          </a:xfrm>
          <a:prstGeom prst="roundRect">
            <a:avLst>
              <a:gd name="adj" fmla="val 4396"/>
            </a:avLst>
          </a:prstGeom>
          <a:solidFill>
            <a:srgbClr val="EAF2FB"/>
          </a:solidFill>
          <a:ln w="15875">
            <a:solidFill>
              <a:srgbClr val="2F6FB5"/>
            </a:solidFill>
            <a:prstDash val="solid"/>
          </a:ln>
        </p:spPr>
      </p:sp>
      <p:sp>
        <p:nvSpPr>
          <p:cNvPr id="26" name="Shape 24">
            <a:extLst>
              <a:ext uri="{FF2B5EF4-FFF2-40B4-BE49-F238E27FC236}">
                <a16:creationId xmlns:a16="http://schemas.microsoft.com/office/drawing/2014/main" id="{3EAC644B-6806-43E0-89D3-C439512A9EE8}"/>
              </a:ext>
            </a:extLst>
          </p:cNvPr>
          <p:cNvSpPr>
            <a:spLocks noGrp="1"/>
          </p:cNvSpPr>
          <p:nvPr/>
        </p:nvSpPr>
        <p:spPr>
          <a:xfrm>
            <a:off x="4456786" y="1572768"/>
            <a:ext cx="457200" cy="457200"/>
          </a:xfrm>
          <a:prstGeom prst="ellipse">
            <a:avLst/>
          </a:prstGeom>
          <a:solidFill>
            <a:srgbClr val="14284B"/>
          </a:solidFill>
          <a:ln w="25400">
            <a:solidFill>
              <a:srgbClr val="FFFFFF"/>
            </a:solidFill>
            <a:prstDash val="solid"/>
          </a:ln>
        </p:spPr>
      </p:sp>
      <p:sp>
        <p:nvSpPr>
          <p:cNvPr id="27" name="Text 25">
            <a:extLst>
              <a:ext uri="{FF2B5EF4-FFF2-40B4-BE49-F238E27FC236}">
                <a16:creationId xmlns:a16="http://schemas.microsoft.com/office/drawing/2014/main" id="{AE4603BE-D9B8-4C3F-A9E7-6EE11BAE9F89}"/>
              </a:ext>
            </a:extLst>
          </p:cNvPr>
          <p:cNvSpPr>
            <a:spLocks noGrp="1"/>
          </p:cNvSpPr>
          <p:nvPr/>
        </p:nvSpPr>
        <p:spPr>
          <a:xfrm>
            <a:off x="4456786" y="1572768"/>
            <a:ext cx="457200" cy="457200"/>
          </a:xfrm>
          <a:prstGeom prst="rect">
            <a:avLst/>
          </a:prstGeom>
          <a:noFill/>
        </p:spPr>
        <p:txBody>
          <a:bodyPr wrap="square" lIns="0" tIns="0" rIns="0" bIns="0" anchor="ctr"/>
          <a:lstStyle/>
          <a:p>
            <a:pPr marL="0" indent="0" algn="ctr">
              <a:buNone/>
            </a:pPr>
            <a:r>
              <a:rPr sz="1500" b="1">
                <a:solidFill>
                  <a:srgbClr val="FFFFFF"/>
                </a:solidFill>
                <a:latin typeface="Georgia"/>
                <a:ea typeface="Georgia"/>
                <a:cs typeface="Georgia"/>
              </a:rPr>
              <a:t>3</a:t>
            </a:r>
            <a:endParaRPr sz="1500"/>
          </a:p>
        </p:txBody>
      </p:sp>
      <p:sp>
        <p:nvSpPr>
          <p:cNvPr id="28" name="Text 26">
            <a:extLst>
              <a:ext uri="{FF2B5EF4-FFF2-40B4-BE49-F238E27FC236}">
                <a16:creationId xmlns:a16="http://schemas.microsoft.com/office/drawing/2014/main" id="{74F675F8-5419-4F09-A7FF-B1D5D9728FC9}"/>
              </a:ext>
            </a:extLst>
          </p:cNvPr>
          <p:cNvSpPr>
            <a:spLocks noGrp="1"/>
          </p:cNvSpPr>
          <p:nvPr/>
        </p:nvSpPr>
        <p:spPr>
          <a:xfrm>
            <a:off x="4447642" y="2148840"/>
            <a:ext cx="1408176" cy="548640"/>
          </a:xfrm>
          <a:prstGeom prst="rect">
            <a:avLst/>
          </a:prstGeom>
          <a:noFill/>
        </p:spPr>
        <p:txBody>
          <a:bodyPr wrap="square" lIns="0" tIns="0" rIns="0" bIns="0" anchor="t"/>
          <a:lstStyle/>
          <a:p>
            <a:pPr marL="0" indent="0">
              <a:buNone/>
            </a:pPr>
            <a:r>
              <a:rPr sz="1350" b="1">
                <a:solidFill>
                  <a:srgbClr val="14284B"/>
                </a:solidFill>
                <a:latin typeface="Georgia"/>
                <a:ea typeface="Georgia"/>
                <a:cs typeface="Georgia"/>
              </a:rPr>
              <a:t>Write the ODE</a:t>
            </a:r>
            <a:endParaRPr sz="1350"/>
          </a:p>
        </p:txBody>
      </p:sp>
      <p:sp>
        <p:nvSpPr>
          <p:cNvPr id="29" name="Text 27">
            <a:extLst>
              <a:ext uri="{FF2B5EF4-FFF2-40B4-BE49-F238E27FC236}">
                <a16:creationId xmlns:a16="http://schemas.microsoft.com/office/drawing/2014/main" id="{6BCB1041-5E7A-4178-A142-FBB811E69F26}"/>
              </a:ext>
            </a:extLst>
          </p:cNvPr>
          <p:cNvSpPr>
            <a:spLocks noGrp="1"/>
          </p:cNvSpPr>
          <p:nvPr/>
        </p:nvSpPr>
        <p:spPr>
          <a:xfrm>
            <a:off x="4447642" y="2743200"/>
            <a:ext cx="1408176" cy="1417320"/>
          </a:xfrm>
          <a:prstGeom prst="rect">
            <a:avLst/>
          </a:prstGeom>
          <a:noFill/>
        </p:spPr>
        <p:txBody>
          <a:bodyPr wrap="square" lIns="0" tIns="0" rIns="0" bIns="0" anchor="t"/>
          <a:lstStyle/>
          <a:p>
            <a:pPr marL="0" indent="0">
              <a:buNone/>
            </a:pPr>
            <a:r>
              <a:rPr sz="1150">
                <a:solidFill>
                  <a:srgbClr val="3E4C63"/>
                </a:solidFill>
                <a:latin typeface="Arial"/>
                <a:ea typeface="Arial"/>
                <a:cs typeface="Arial"/>
              </a:rPr>
              <a:t>Balance nutrient entry with accumulation: V C′ = PS(Cout − C).</a:t>
            </a:r>
            <a:endParaRPr sz="1150"/>
          </a:p>
        </p:txBody>
      </p:sp>
      <p:sp>
        <p:nvSpPr>
          <p:cNvPr id="30" name="Shape 28">
            <a:extLst>
              <a:ext uri="{FF2B5EF4-FFF2-40B4-BE49-F238E27FC236}">
                <a16:creationId xmlns:a16="http://schemas.microsoft.com/office/drawing/2014/main" id="{04EB3A4E-BAB1-432F-9B58-5F85E11F7FC2}"/>
              </a:ext>
            </a:extLst>
          </p:cNvPr>
          <p:cNvSpPr>
            <a:spLocks noGrp="1"/>
          </p:cNvSpPr>
          <p:nvPr/>
        </p:nvSpPr>
        <p:spPr>
          <a:xfrm>
            <a:off x="6002122" y="2880360"/>
            <a:ext cx="184709" cy="292608"/>
          </a:xfrm>
          <a:prstGeom prst="rightArrow">
            <a:avLst/>
          </a:prstGeom>
          <a:solidFill>
            <a:srgbClr val="2F6FB5"/>
          </a:solidFill>
          <a:ln w="12700">
            <a:solidFill>
              <a:srgbClr val="2F6FB5"/>
            </a:solidFill>
            <a:prstDash val="solid"/>
          </a:ln>
        </p:spPr>
      </p:sp>
      <p:sp>
        <p:nvSpPr>
          <p:cNvPr id="31" name="Shape 29">
            <a:extLst>
              <a:ext uri="{FF2B5EF4-FFF2-40B4-BE49-F238E27FC236}">
                <a16:creationId xmlns:a16="http://schemas.microsoft.com/office/drawing/2014/main" id="{B6A632CC-087C-4980-896A-426DF0528248}"/>
              </a:ext>
            </a:extLst>
          </p:cNvPr>
          <p:cNvSpPr>
            <a:spLocks noGrp="1"/>
          </p:cNvSpPr>
          <p:nvPr/>
        </p:nvSpPr>
        <p:spPr>
          <a:xfrm>
            <a:off x="4319626" y="4663440"/>
            <a:ext cx="1664208" cy="685800"/>
          </a:xfrm>
          <a:prstGeom prst="roundRect">
            <a:avLst>
              <a:gd name="adj" fmla="val 8000"/>
            </a:avLst>
          </a:prstGeom>
          <a:solidFill>
            <a:srgbClr val="D3E3F5"/>
          </a:solidFill>
          <a:ln w="12700">
            <a:solidFill>
              <a:srgbClr val="D3E3F5"/>
            </a:solidFill>
            <a:prstDash val="solid"/>
          </a:ln>
        </p:spPr>
      </p:sp>
      <p:sp>
        <p:nvSpPr>
          <p:cNvPr id="32" name="Text 30">
            <a:extLst>
              <a:ext uri="{FF2B5EF4-FFF2-40B4-BE49-F238E27FC236}">
                <a16:creationId xmlns:a16="http://schemas.microsoft.com/office/drawing/2014/main" id="{02C7C375-DE67-4827-A4FA-A1B9B4B28F3F}"/>
              </a:ext>
            </a:extLst>
          </p:cNvPr>
          <p:cNvSpPr>
            <a:spLocks noGrp="1"/>
          </p:cNvSpPr>
          <p:nvPr/>
        </p:nvSpPr>
        <p:spPr>
          <a:xfrm>
            <a:off x="4411066" y="4663440"/>
            <a:ext cx="1481328" cy="685800"/>
          </a:xfrm>
          <a:prstGeom prst="rect">
            <a:avLst/>
          </a:prstGeom>
          <a:noFill/>
        </p:spPr>
        <p:txBody>
          <a:bodyPr wrap="square" lIns="0" tIns="0" rIns="0" bIns="0" anchor="ctr"/>
          <a:lstStyle/>
          <a:p>
            <a:pPr marL="0" indent="0" algn="ctr">
              <a:buNone/>
            </a:pPr>
            <a:r>
              <a:rPr sz="1100" b="1">
                <a:solidFill>
                  <a:srgbClr val="14284B"/>
                </a:solidFill>
                <a:latin typeface="Arial"/>
                <a:ea typeface="Arial"/>
                <a:cs typeface="Arial"/>
              </a:rPr>
              <a:t>Rate of change</a:t>
            </a:r>
            <a:endParaRPr sz="1100"/>
          </a:p>
        </p:txBody>
      </p:sp>
      <p:sp>
        <p:nvSpPr>
          <p:cNvPr id="33" name="Shape 31">
            <a:extLst>
              <a:ext uri="{FF2B5EF4-FFF2-40B4-BE49-F238E27FC236}">
                <a16:creationId xmlns:a16="http://schemas.microsoft.com/office/drawing/2014/main" id="{0A6DB311-3F67-47DE-98D6-71A128685A28}"/>
              </a:ext>
            </a:extLst>
          </p:cNvPr>
          <p:cNvSpPr>
            <a:spLocks noGrp="1"/>
          </p:cNvSpPr>
          <p:nvPr/>
        </p:nvSpPr>
        <p:spPr>
          <a:xfrm>
            <a:off x="6205118" y="1783080"/>
            <a:ext cx="1664208" cy="2468880"/>
          </a:xfrm>
          <a:prstGeom prst="roundRect">
            <a:avLst>
              <a:gd name="adj" fmla="val 4396"/>
            </a:avLst>
          </a:prstGeom>
          <a:solidFill>
            <a:srgbClr val="FFFFFF"/>
          </a:solidFill>
          <a:ln w="15875">
            <a:solidFill>
              <a:srgbClr val="2F6FB5"/>
            </a:solidFill>
            <a:prstDash val="solid"/>
          </a:ln>
        </p:spPr>
      </p:sp>
      <p:sp>
        <p:nvSpPr>
          <p:cNvPr id="34" name="Shape 32">
            <a:extLst>
              <a:ext uri="{FF2B5EF4-FFF2-40B4-BE49-F238E27FC236}">
                <a16:creationId xmlns:a16="http://schemas.microsoft.com/office/drawing/2014/main" id="{DB4E7DFF-2912-40F4-85E6-0550511936FA}"/>
              </a:ext>
            </a:extLst>
          </p:cNvPr>
          <p:cNvSpPr>
            <a:spLocks noGrp="1"/>
          </p:cNvSpPr>
          <p:nvPr/>
        </p:nvSpPr>
        <p:spPr>
          <a:xfrm>
            <a:off x="6342278" y="1572768"/>
            <a:ext cx="457200" cy="457200"/>
          </a:xfrm>
          <a:prstGeom prst="ellipse">
            <a:avLst/>
          </a:prstGeom>
          <a:solidFill>
            <a:srgbClr val="14284B"/>
          </a:solidFill>
          <a:ln w="25400">
            <a:solidFill>
              <a:srgbClr val="FFFFFF"/>
            </a:solidFill>
            <a:prstDash val="solid"/>
          </a:ln>
        </p:spPr>
      </p:sp>
      <p:sp>
        <p:nvSpPr>
          <p:cNvPr id="35" name="Text 33">
            <a:extLst>
              <a:ext uri="{FF2B5EF4-FFF2-40B4-BE49-F238E27FC236}">
                <a16:creationId xmlns:a16="http://schemas.microsoft.com/office/drawing/2014/main" id="{02F07B01-301D-4261-92EE-641FD5C438A6}"/>
              </a:ext>
            </a:extLst>
          </p:cNvPr>
          <p:cNvSpPr>
            <a:spLocks noGrp="1"/>
          </p:cNvSpPr>
          <p:nvPr/>
        </p:nvSpPr>
        <p:spPr>
          <a:xfrm>
            <a:off x="6342278" y="1572768"/>
            <a:ext cx="457200" cy="457200"/>
          </a:xfrm>
          <a:prstGeom prst="rect">
            <a:avLst/>
          </a:prstGeom>
          <a:noFill/>
        </p:spPr>
        <p:txBody>
          <a:bodyPr wrap="square" lIns="0" tIns="0" rIns="0" bIns="0" anchor="ctr"/>
          <a:lstStyle/>
          <a:p>
            <a:pPr marL="0" indent="0" algn="ctr">
              <a:buNone/>
            </a:pPr>
            <a:r>
              <a:rPr sz="1500" b="1">
                <a:solidFill>
                  <a:srgbClr val="FFFFFF"/>
                </a:solidFill>
                <a:latin typeface="Georgia"/>
                <a:ea typeface="Georgia"/>
                <a:cs typeface="Georgia"/>
              </a:rPr>
              <a:t>4</a:t>
            </a:r>
            <a:endParaRPr sz="1500"/>
          </a:p>
        </p:txBody>
      </p:sp>
      <p:sp>
        <p:nvSpPr>
          <p:cNvPr id="36" name="Text 34">
            <a:extLst>
              <a:ext uri="{FF2B5EF4-FFF2-40B4-BE49-F238E27FC236}">
                <a16:creationId xmlns:a16="http://schemas.microsoft.com/office/drawing/2014/main" id="{5C959B19-F7BA-4A98-A7CF-4BA851D826FE}"/>
              </a:ext>
            </a:extLst>
          </p:cNvPr>
          <p:cNvSpPr>
            <a:spLocks noGrp="1"/>
          </p:cNvSpPr>
          <p:nvPr/>
        </p:nvSpPr>
        <p:spPr>
          <a:xfrm>
            <a:off x="6333134" y="2148840"/>
            <a:ext cx="1408176" cy="548640"/>
          </a:xfrm>
          <a:prstGeom prst="rect">
            <a:avLst/>
          </a:prstGeom>
          <a:noFill/>
        </p:spPr>
        <p:txBody>
          <a:bodyPr wrap="square" lIns="0" tIns="0" rIns="0" bIns="0" anchor="t"/>
          <a:lstStyle/>
          <a:p>
            <a:pPr marL="0" indent="0">
              <a:buNone/>
            </a:pPr>
            <a:r>
              <a:rPr sz="1350" b="1">
                <a:solidFill>
                  <a:srgbClr val="14284B"/>
                </a:solidFill>
                <a:latin typeface="Georgia"/>
                <a:ea typeface="Georgia"/>
                <a:cs typeface="Georgia"/>
              </a:rPr>
              <a:t>Solve it</a:t>
            </a:r>
            <a:endParaRPr sz="1350"/>
          </a:p>
        </p:txBody>
      </p:sp>
      <p:sp>
        <p:nvSpPr>
          <p:cNvPr id="37" name="Text 35">
            <a:extLst>
              <a:ext uri="{FF2B5EF4-FFF2-40B4-BE49-F238E27FC236}">
                <a16:creationId xmlns:a16="http://schemas.microsoft.com/office/drawing/2014/main" id="{6427402E-E305-47BD-84C6-5E431F4F3DB1}"/>
              </a:ext>
            </a:extLst>
          </p:cNvPr>
          <p:cNvSpPr>
            <a:spLocks noGrp="1"/>
          </p:cNvSpPr>
          <p:nvPr/>
        </p:nvSpPr>
        <p:spPr>
          <a:xfrm>
            <a:off x="6333134" y="2743200"/>
            <a:ext cx="1408176" cy="1417320"/>
          </a:xfrm>
          <a:prstGeom prst="rect">
            <a:avLst/>
          </a:prstGeom>
          <a:noFill/>
        </p:spPr>
        <p:txBody>
          <a:bodyPr wrap="square" lIns="0" tIns="0" rIns="0" bIns="0" anchor="t"/>
          <a:lstStyle/>
          <a:p>
            <a:pPr marL="0" indent="0">
              <a:buNone/>
            </a:pPr>
            <a:r>
              <a:rPr sz="1150">
                <a:solidFill>
                  <a:srgbClr val="3E4C63"/>
                </a:solidFill>
                <a:latin typeface="Arial"/>
                <a:ea typeface="Arial"/>
                <a:cs typeface="Arial"/>
              </a:rPr>
              <a:t>Solve the constant-coefficient ODE to obtain C(t) and the time scale τ.</a:t>
            </a:r>
            <a:endParaRPr sz="1150"/>
          </a:p>
        </p:txBody>
      </p:sp>
      <p:sp>
        <p:nvSpPr>
          <p:cNvPr id="38" name="Shape 36">
            <a:extLst>
              <a:ext uri="{FF2B5EF4-FFF2-40B4-BE49-F238E27FC236}">
                <a16:creationId xmlns:a16="http://schemas.microsoft.com/office/drawing/2014/main" id="{499DCCC1-3801-441E-9FA0-31D7B0FCE493}"/>
              </a:ext>
            </a:extLst>
          </p:cNvPr>
          <p:cNvSpPr>
            <a:spLocks noGrp="1"/>
          </p:cNvSpPr>
          <p:nvPr/>
        </p:nvSpPr>
        <p:spPr>
          <a:xfrm>
            <a:off x="7887614" y="2880360"/>
            <a:ext cx="184709" cy="292608"/>
          </a:xfrm>
          <a:prstGeom prst="rightArrow">
            <a:avLst/>
          </a:prstGeom>
          <a:solidFill>
            <a:srgbClr val="2F6FB5"/>
          </a:solidFill>
          <a:ln w="12700">
            <a:solidFill>
              <a:srgbClr val="2F6FB5"/>
            </a:solidFill>
            <a:prstDash val="solid"/>
          </a:ln>
        </p:spPr>
      </p:sp>
      <p:sp>
        <p:nvSpPr>
          <p:cNvPr id="39" name="Shape 37">
            <a:extLst>
              <a:ext uri="{FF2B5EF4-FFF2-40B4-BE49-F238E27FC236}">
                <a16:creationId xmlns:a16="http://schemas.microsoft.com/office/drawing/2014/main" id="{3BDBA1EF-4CBC-4F51-BCAE-B3F6BAE7EF7E}"/>
              </a:ext>
            </a:extLst>
          </p:cNvPr>
          <p:cNvSpPr>
            <a:spLocks noGrp="1"/>
          </p:cNvSpPr>
          <p:nvPr/>
        </p:nvSpPr>
        <p:spPr>
          <a:xfrm>
            <a:off x="6205118" y="4663440"/>
            <a:ext cx="1664208" cy="685800"/>
          </a:xfrm>
          <a:prstGeom prst="roundRect">
            <a:avLst>
              <a:gd name="adj" fmla="val 8000"/>
            </a:avLst>
          </a:prstGeom>
          <a:solidFill>
            <a:srgbClr val="D3E3F5"/>
          </a:solidFill>
          <a:ln w="12700">
            <a:solidFill>
              <a:srgbClr val="D3E3F5"/>
            </a:solidFill>
            <a:prstDash val="solid"/>
          </a:ln>
        </p:spPr>
      </p:sp>
      <p:sp>
        <p:nvSpPr>
          <p:cNvPr id="40" name="Text 38">
            <a:extLst>
              <a:ext uri="{FF2B5EF4-FFF2-40B4-BE49-F238E27FC236}">
                <a16:creationId xmlns:a16="http://schemas.microsoft.com/office/drawing/2014/main" id="{1216952D-5B88-4B1F-9FA9-3540F10D2612}"/>
              </a:ext>
            </a:extLst>
          </p:cNvPr>
          <p:cNvSpPr>
            <a:spLocks noGrp="1"/>
          </p:cNvSpPr>
          <p:nvPr/>
        </p:nvSpPr>
        <p:spPr>
          <a:xfrm>
            <a:off x="6296558" y="4663440"/>
            <a:ext cx="1481328" cy="685800"/>
          </a:xfrm>
          <a:prstGeom prst="rect">
            <a:avLst/>
          </a:prstGeom>
          <a:noFill/>
        </p:spPr>
        <p:txBody>
          <a:bodyPr wrap="square" lIns="0" tIns="0" rIns="0" bIns="0" anchor="ctr"/>
          <a:lstStyle/>
          <a:p>
            <a:pPr marL="0" indent="0" algn="ctr">
              <a:buNone/>
            </a:pPr>
            <a:r>
              <a:rPr sz="1100" b="1">
                <a:solidFill>
                  <a:srgbClr val="14284B"/>
                </a:solidFill>
                <a:latin typeface="Arial"/>
                <a:ea typeface="Arial"/>
                <a:cs typeface="Arial"/>
              </a:rPr>
              <a:t>Linear ODEs</a:t>
            </a:r>
            <a:endParaRPr sz="1100"/>
          </a:p>
        </p:txBody>
      </p:sp>
      <p:sp>
        <p:nvSpPr>
          <p:cNvPr id="41" name="Shape 39">
            <a:extLst>
              <a:ext uri="{FF2B5EF4-FFF2-40B4-BE49-F238E27FC236}">
                <a16:creationId xmlns:a16="http://schemas.microsoft.com/office/drawing/2014/main" id="{0D26938C-EC0A-4D18-AE11-609D813E76B5}"/>
              </a:ext>
            </a:extLst>
          </p:cNvPr>
          <p:cNvSpPr>
            <a:spLocks noGrp="1"/>
          </p:cNvSpPr>
          <p:nvPr/>
        </p:nvSpPr>
        <p:spPr>
          <a:xfrm>
            <a:off x="8090611" y="1783080"/>
            <a:ext cx="1664208" cy="2468880"/>
          </a:xfrm>
          <a:prstGeom prst="roundRect">
            <a:avLst>
              <a:gd name="adj" fmla="val 4396"/>
            </a:avLst>
          </a:prstGeom>
          <a:solidFill>
            <a:srgbClr val="EAF2FB"/>
          </a:solidFill>
          <a:ln w="15875">
            <a:solidFill>
              <a:srgbClr val="2F6FB5"/>
            </a:solidFill>
            <a:prstDash val="solid"/>
          </a:ln>
        </p:spPr>
      </p:sp>
      <p:sp>
        <p:nvSpPr>
          <p:cNvPr id="42" name="Shape 40">
            <a:extLst>
              <a:ext uri="{FF2B5EF4-FFF2-40B4-BE49-F238E27FC236}">
                <a16:creationId xmlns:a16="http://schemas.microsoft.com/office/drawing/2014/main" id="{E1190E63-49BE-4F04-857C-D2E68F697981}"/>
              </a:ext>
            </a:extLst>
          </p:cNvPr>
          <p:cNvSpPr>
            <a:spLocks noGrp="1"/>
          </p:cNvSpPr>
          <p:nvPr/>
        </p:nvSpPr>
        <p:spPr>
          <a:xfrm>
            <a:off x="8227771" y="1572768"/>
            <a:ext cx="457200" cy="457200"/>
          </a:xfrm>
          <a:prstGeom prst="ellipse">
            <a:avLst/>
          </a:prstGeom>
          <a:solidFill>
            <a:srgbClr val="14284B"/>
          </a:solidFill>
          <a:ln w="25400">
            <a:solidFill>
              <a:srgbClr val="FFFFFF"/>
            </a:solidFill>
            <a:prstDash val="solid"/>
          </a:ln>
        </p:spPr>
      </p:sp>
      <p:sp>
        <p:nvSpPr>
          <p:cNvPr id="43" name="Text 41">
            <a:extLst>
              <a:ext uri="{FF2B5EF4-FFF2-40B4-BE49-F238E27FC236}">
                <a16:creationId xmlns:a16="http://schemas.microsoft.com/office/drawing/2014/main" id="{D62C628E-14B1-42D0-9517-7B7900C1A4D3}"/>
              </a:ext>
            </a:extLst>
          </p:cNvPr>
          <p:cNvSpPr>
            <a:spLocks noGrp="1"/>
          </p:cNvSpPr>
          <p:nvPr/>
        </p:nvSpPr>
        <p:spPr>
          <a:xfrm>
            <a:off x="8227771" y="1572768"/>
            <a:ext cx="457200" cy="457200"/>
          </a:xfrm>
          <a:prstGeom prst="rect">
            <a:avLst/>
          </a:prstGeom>
          <a:noFill/>
        </p:spPr>
        <p:txBody>
          <a:bodyPr wrap="square" lIns="0" tIns="0" rIns="0" bIns="0" anchor="ctr"/>
          <a:lstStyle/>
          <a:p>
            <a:pPr marL="0" indent="0" algn="ctr">
              <a:buNone/>
            </a:pPr>
            <a:r>
              <a:rPr sz="1500" b="1">
                <a:solidFill>
                  <a:srgbClr val="FFFFFF"/>
                </a:solidFill>
                <a:latin typeface="Georgia"/>
                <a:ea typeface="Georgia"/>
                <a:cs typeface="Georgia"/>
              </a:rPr>
              <a:t>5</a:t>
            </a:r>
            <a:endParaRPr sz="1500"/>
          </a:p>
        </p:txBody>
      </p:sp>
      <p:sp>
        <p:nvSpPr>
          <p:cNvPr id="44" name="Text 42">
            <a:extLst>
              <a:ext uri="{FF2B5EF4-FFF2-40B4-BE49-F238E27FC236}">
                <a16:creationId xmlns:a16="http://schemas.microsoft.com/office/drawing/2014/main" id="{6470E18B-2262-4740-B1D2-49D50714ACC9}"/>
              </a:ext>
            </a:extLst>
          </p:cNvPr>
          <p:cNvSpPr>
            <a:spLocks noGrp="1"/>
          </p:cNvSpPr>
          <p:nvPr/>
        </p:nvSpPr>
        <p:spPr>
          <a:xfrm>
            <a:off x="8218627" y="2148840"/>
            <a:ext cx="1408176" cy="548640"/>
          </a:xfrm>
          <a:prstGeom prst="rect">
            <a:avLst/>
          </a:prstGeom>
          <a:noFill/>
        </p:spPr>
        <p:txBody>
          <a:bodyPr wrap="square" lIns="0" tIns="0" rIns="0" bIns="0" anchor="t"/>
          <a:lstStyle/>
          <a:p>
            <a:pPr marL="0" indent="0">
              <a:buNone/>
            </a:pPr>
            <a:r>
              <a:rPr sz="1350" b="1">
                <a:solidFill>
                  <a:srgbClr val="14284B"/>
                </a:solidFill>
                <a:latin typeface="Georgia"/>
                <a:ea typeface="Georgia"/>
                <a:cs typeface="Georgia"/>
              </a:rPr>
              <a:t>Choose values</a:t>
            </a:r>
            <a:endParaRPr sz="1350"/>
          </a:p>
        </p:txBody>
      </p:sp>
      <p:sp>
        <p:nvSpPr>
          <p:cNvPr id="45" name="Text 43">
            <a:extLst>
              <a:ext uri="{FF2B5EF4-FFF2-40B4-BE49-F238E27FC236}">
                <a16:creationId xmlns:a16="http://schemas.microsoft.com/office/drawing/2014/main" id="{F2A6A503-26E8-4F9B-8F8B-FF940837C66C}"/>
              </a:ext>
            </a:extLst>
          </p:cNvPr>
          <p:cNvSpPr>
            <a:spLocks noGrp="1"/>
          </p:cNvSpPr>
          <p:nvPr/>
        </p:nvSpPr>
        <p:spPr>
          <a:xfrm>
            <a:off x="8218627" y="2743200"/>
            <a:ext cx="1408176" cy="1417320"/>
          </a:xfrm>
          <a:prstGeom prst="rect">
            <a:avLst/>
          </a:prstGeom>
          <a:noFill/>
        </p:spPr>
        <p:txBody>
          <a:bodyPr wrap="square" lIns="0" tIns="0" rIns="0" bIns="0" anchor="t"/>
          <a:lstStyle/>
          <a:p>
            <a:pPr marL="0" indent="0">
              <a:buNone/>
            </a:pPr>
            <a:r>
              <a:rPr sz="1150">
                <a:solidFill>
                  <a:srgbClr val="3E4C63"/>
                </a:solidFill>
                <a:latin typeface="Arial"/>
                <a:ea typeface="Arial"/>
                <a:cs typeface="Arial"/>
              </a:rPr>
              <a:t>Use the original cell dimensions and one assumed permeability P.</a:t>
            </a:r>
            <a:endParaRPr sz="1150"/>
          </a:p>
        </p:txBody>
      </p:sp>
      <p:sp>
        <p:nvSpPr>
          <p:cNvPr id="46" name="Shape 44">
            <a:extLst>
              <a:ext uri="{FF2B5EF4-FFF2-40B4-BE49-F238E27FC236}">
                <a16:creationId xmlns:a16="http://schemas.microsoft.com/office/drawing/2014/main" id="{CE9DC02E-6810-4368-A0F4-56F5CB5F38C2}"/>
              </a:ext>
            </a:extLst>
          </p:cNvPr>
          <p:cNvSpPr>
            <a:spLocks noGrp="1"/>
          </p:cNvSpPr>
          <p:nvPr/>
        </p:nvSpPr>
        <p:spPr>
          <a:xfrm>
            <a:off x="9773107" y="2880360"/>
            <a:ext cx="184709" cy="292608"/>
          </a:xfrm>
          <a:prstGeom prst="rightArrow">
            <a:avLst/>
          </a:prstGeom>
          <a:solidFill>
            <a:srgbClr val="2F6FB5"/>
          </a:solidFill>
          <a:ln w="12700">
            <a:solidFill>
              <a:srgbClr val="2F6FB5"/>
            </a:solidFill>
            <a:prstDash val="solid"/>
          </a:ln>
        </p:spPr>
      </p:sp>
      <p:sp>
        <p:nvSpPr>
          <p:cNvPr id="47" name="Shape 45">
            <a:extLst>
              <a:ext uri="{FF2B5EF4-FFF2-40B4-BE49-F238E27FC236}">
                <a16:creationId xmlns:a16="http://schemas.microsoft.com/office/drawing/2014/main" id="{BDCDAEB5-FA70-4277-BD5E-6688C38EB956}"/>
              </a:ext>
            </a:extLst>
          </p:cNvPr>
          <p:cNvSpPr>
            <a:spLocks noGrp="1"/>
          </p:cNvSpPr>
          <p:nvPr/>
        </p:nvSpPr>
        <p:spPr>
          <a:xfrm>
            <a:off x="8090611" y="4663440"/>
            <a:ext cx="1664208" cy="685800"/>
          </a:xfrm>
          <a:prstGeom prst="roundRect">
            <a:avLst>
              <a:gd name="adj" fmla="val 8000"/>
            </a:avLst>
          </a:prstGeom>
          <a:solidFill>
            <a:srgbClr val="D3E3F5"/>
          </a:solidFill>
          <a:ln w="12700">
            <a:solidFill>
              <a:srgbClr val="D3E3F5"/>
            </a:solidFill>
            <a:prstDash val="solid"/>
          </a:ln>
        </p:spPr>
      </p:sp>
      <p:sp>
        <p:nvSpPr>
          <p:cNvPr id="48" name="Text 46">
            <a:extLst>
              <a:ext uri="{FF2B5EF4-FFF2-40B4-BE49-F238E27FC236}">
                <a16:creationId xmlns:a16="http://schemas.microsoft.com/office/drawing/2014/main" id="{B18949DD-41C9-4EA1-99FB-0938D1F5E5A5}"/>
              </a:ext>
            </a:extLst>
          </p:cNvPr>
          <p:cNvSpPr>
            <a:spLocks noGrp="1"/>
          </p:cNvSpPr>
          <p:nvPr/>
        </p:nvSpPr>
        <p:spPr>
          <a:xfrm>
            <a:off x="8182051" y="4663440"/>
            <a:ext cx="1481328" cy="685800"/>
          </a:xfrm>
          <a:prstGeom prst="rect">
            <a:avLst/>
          </a:prstGeom>
          <a:noFill/>
        </p:spPr>
        <p:txBody>
          <a:bodyPr wrap="square" lIns="0" tIns="0" rIns="0" bIns="0" anchor="ctr"/>
          <a:lstStyle/>
          <a:p>
            <a:pPr marL="0" indent="0" algn="ctr">
              <a:buNone/>
            </a:pPr>
            <a:r>
              <a:rPr sz="1100" b="1">
                <a:solidFill>
                  <a:srgbClr val="14284B"/>
                </a:solidFill>
                <a:latin typeface="Arial"/>
                <a:ea typeface="Arial"/>
                <a:cs typeface="Arial"/>
              </a:rPr>
              <a:t>Substitution, units</a:t>
            </a:r>
            <a:endParaRPr sz="1100"/>
          </a:p>
        </p:txBody>
      </p:sp>
      <p:sp>
        <p:nvSpPr>
          <p:cNvPr id="49" name="Shape 47">
            <a:extLst>
              <a:ext uri="{FF2B5EF4-FFF2-40B4-BE49-F238E27FC236}">
                <a16:creationId xmlns:a16="http://schemas.microsoft.com/office/drawing/2014/main" id="{D0D694E5-643A-48AF-82D6-66B57C1F55DF}"/>
              </a:ext>
            </a:extLst>
          </p:cNvPr>
          <p:cNvSpPr>
            <a:spLocks noGrp="1"/>
          </p:cNvSpPr>
          <p:nvPr/>
        </p:nvSpPr>
        <p:spPr>
          <a:xfrm>
            <a:off x="9976104" y="1783080"/>
            <a:ext cx="1664208" cy="2468880"/>
          </a:xfrm>
          <a:prstGeom prst="roundRect">
            <a:avLst>
              <a:gd name="adj" fmla="val 4396"/>
            </a:avLst>
          </a:prstGeom>
          <a:solidFill>
            <a:srgbClr val="FFFFFF"/>
          </a:solidFill>
          <a:ln w="15875">
            <a:solidFill>
              <a:srgbClr val="2F6FB5"/>
            </a:solidFill>
            <a:prstDash val="solid"/>
          </a:ln>
        </p:spPr>
      </p:sp>
      <p:sp>
        <p:nvSpPr>
          <p:cNvPr id="50" name="Shape 48">
            <a:extLst>
              <a:ext uri="{FF2B5EF4-FFF2-40B4-BE49-F238E27FC236}">
                <a16:creationId xmlns:a16="http://schemas.microsoft.com/office/drawing/2014/main" id="{285E8730-5498-4E0F-95A9-5D81D2A76DF6}"/>
              </a:ext>
            </a:extLst>
          </p:cNvPr>
          <p:cNvSpPr>
            <a:spLocks noGrp="1"/>
          </p:cNvSpPr>
          <p:nvPr/>
        </p:nvSpPr>
        <p:spPr>
          <a:xfrm>
            <a:off x="10113264" y="1572768"/>
            <a:ext cx="457200" cy="457200"/>
          </a:xfrm>
          <a:prstGeom prst="ellipse">
            <a:avLst/>
          </a:prstGeom>
          <a:solidFill>
            <a:srgbClr val="14284B"/>
          </a:solidFill>
          <a:ln w="25400">
            <a:solidFill>
              <a:srgbClr val="FFFFFF"/>
            </a:solidFill>
            <a:prstDash val="solid"/>
          </a:ln>
        </p:spPr>
      </p:sp>
      <p:sp>
        <p:nvSpPr>
          <p:cNvPr id="51" name="Text 49">
            <a:extLst>
              <a:ext uri="{FF2B5EF4-FFF2-40B4-BE49-F238E27FC236}">
                <a16:creationId xmlns:a16="http://schemas.microsoft.com/office/drawing/2014/main" id="{49B5E7DF-B611-4925-8978-27723C16EC05}"/>
              </a:ext>
            </a:extLst>
          </p:cNvPr>
          <p:cNvSpPr>
            <a:spLocks noGrp="1"/>
          </p:cNvSpPr>
          <p:nvPr/>
        </p:nvSpPr>
        <p:spPr>
          <a:xfrm>
            <a:off x="10113264" y="1572768"/>
            <a:ext cx="457200" cy="457200"/>
          </a:xfrm>
          <a:prstGeom prst="rect">
            <a:avLst/>
          </a:prstGeom>
          <a:noFill/>
        </p:spPr>
        <p:txBody>
          <a:bodyPr wrap="square" lIns="0" tIns="0" rIns="0" bIns="0" anchor="ctr"/>
          <a:lstStyle/>
          <a:p>
            <a:pPr marL="0" indent="0" algn="ctr">
              <a:buNone/>
            </a:pPr>
            <a:r>
              <a:rPr sz="1500" b="1">
                <a:solidFill>
                  <a:srgbClr val="FFFFFF"/>
                </a:solidFill>
                <a:latin typeface="Georgia"/>
                <a:ea typeface="Georgia"/>
                <a:cs typeface="Georgia"/>
              </a:rPr>
              <a:t>6</a:t>
            </a:r>
            <a:endParaRPr sz="1500"/>
          </a:p>
        </p:txBody>
      </p:sp>
      <p:sp>
        <p:nvSpPr>
          <p:cNvPr id="52" name="Text 50">
            <a:extLst>
              <a:ext uri="{FF2B5EF4-FFF2-40B4-BE49-F238E27FC236}">
                <a16:creationId xmlns:a16="http://schemas.microsoft.com/office/drawing/2014/main" id="{B4E0DA63-A672-48DD-BF66-5D527D74B8D9}"/>
              </a:ext>
            </a:extLst>
          </p:cNvPr>
          <p:cNvSpPr>
            <a:spLocks noGrp="1"/>
          </p:cNvSpPr>
          <p:nvPr/>
        </p:nvSpPr>
        <p:spPr>
          <a:xfrm>
            <a:off x="10104120" y="2148840"/>
            <a:ext cx="1408176" cy="548640"/>
          </a:xfrm>
          <a:prstGeom prst="rect">
            <a:avLst/>
          </a:prstGeom>
          <a:noFill/>
        </p:spPr>
        <p:txBody>
          <a:bodyPr wrap="square" lIns="0" tIns="0" rIns="0" bIns="0" anchor="t"/>
          <a:lstStyle/>
          <a:p>
            <a:pPr marL="0" indent="0">
              <a:buNone/>
            </a:pPr>
            <a:r>
              <a:rPr sz="1350" b="1">
                <a:solidFill>
                  <a:srgbClr val="14284B"/>
                </a:solidFill>
                <a:latin typeface="Georgia"/>
                <a:ea typeface="Georgia"/>
                <a:cs typeface="Georgia"/>
              </a:rPr>
              <a:t>Compare uptake</a:t>
            </a:r>
            <a:endParaRPr sz="1350"/>
          </a:p>
        </p:txBody>
      </p:sp>
      <p:sp>
        <p:nvSpPr>
          <p:cNvPr id="53" name="Text 51">
            <a:extLst>
              <a:ext uri="{FF2B5EF4-FFF2-40B4-BE49-F238E27FC236}">
                <a16:creationId xmlns:a16="http://schemas.microsoft.com/office/drawing/2014/main" id="{14CCB77E-2D6D-4B05-917A-283C32C09F9E}"/>
              </a:ext>
            </a:extLst>
          </p:cNvPr>
          <p:cNvSpPr>
            <a:spLocks noGrp="1"/>
          </p:cNvSpPr>
          <p:nvPr/>
        </p:nvSpPr>
        <p:spPr>
          <a:xfrm>
            <a:off x="10104120" y="2743200"/>
            <a:ext cx="1408176" cy="1417320"/>
          </a:xfrm>
          <a:prstGeom prst="rect">
            <a:avLst/>
          </a:prstGeom>
          <a:noFill/>
        </p:spPr>
        <p:txBody>
          <a:bodyPr wrap="square" lIns="0" tIns="0" rIns="0" bIns="0" anchor="t"/>
          <a:lstStyle/>
          <a:p>
            <a:pPr marL="0" indent="0">
              <a:buNone/>
            </a:pPr>
            <a:r>
              <a:rPr sz="1150">
                <a:solidFill>
                  <a:srgbClr val="3E4C63"/>
                </a:solidFill>
                <a:latin typeface="Arial"/>
                <a:ea typeface="Arial"/>
                <a:cs typeface="Arial"/>
              </a:rPr>
              <a:t>Plot concentration and compare the times to reach 90% of Cout.</a:t>
            </a:r>
            <a:endParaRPr sz="1150"/>
          </a:p>
        </p:txBody>
      </p:sp>
      <p:sp>
        <p:nvSpPr>
          <p:cNvPr id="54" name="Shape 52">
            <a:extLst>
              <a:ext uri="{FF2B5EF4-FFF2-40B4-BE49-F238E27FC236}">
                <a16:creationId xmlns:a16="http://schemas.microsoft.com/office/drawing/2014/main" id="{5F1A79A4-735E-4A74-9797-D3DCFDE8B049}"/>
              </a:ext>
            </a:extLst>
          </p:cNvPr>
          <p:cNvSpPr>
            <a:spLocks noGrp="1"/>
          </p:cNvSpPr>
          <p:nvPr/>
        </p:nvSpPr>
        <p:spPr>
          <a:xfrm>
            <a:off x="9976104" y="4663440"/>
            <a:ext cx="1664208" cy="685800"/>
          </a:xfrm>
          <a:prstGeom prst="roundRect">
            <a:avLst>
              <a:gd name="adj" fmla="val 8000"/>
            </a:avLst>
          </a:prstGeom>
          <a:solidFill>
            <a:srgbClr val="D3E3F5"/>
          </a:solidFill>
          <a:ln w="12700">
            <a:solidFill>
              <a:srgbClr val="D3E3F5"/>
            </a:solidFill>
            <a:prstDash val="solid"/>
          </a:ln>
        </p:spPr>
      </p:sp>
      <p:sp>
        <p:nvSpPr>
          <p:cNvPr id="55" name="Text 53">
            <a:extLst>
              <a:ext uri="{FF2B5EF4-FFF2-40B4-BE49-F238E27FC236}">
                <a16:creationId xmlns:a16="http://schemas.microsoft.com/office/drawing/2014/main" id="{5A46646D-DCC7-4F9F-9347-555DE0DA006F}"/>
              </a:ext>
            </a:extLst>
          </p:cNvPr>
          <p:cNvSpPr>
            <a:spLocks noGrp="1"/>
          </p:cNvSpPr>
          <p:nvPr/>
        </p:nvSpPr>
        <p:spPr>
          <a:xfrm>
            <a:off x="10067544" y="4663440"/>
            <a:ext cx="1481328" cy="685800"/>
          </a:xfrm>
          <a:prstGeom prst="rect">
            <a:avLst/>
          </a:prstGeom>
          <a:noFill/>
        </p:spPr>
        <p:txBody>
          <a:bodyPr wrap="square" lIns="0" tIns="0" rIns="0" bIns="0" anchor="ctr"/>
          <a:lstStyle/>
          <a:p>
            <a:pPr marL="0" indent="0" algn="ctr">
              <a:buNone/>
            </a:pPr>
            <a:r>
              <a:rPr sz="1100" b="1">
                <a:solidFill>
                  <a:srgbClr val="14284B"/>
                </a:solidFill>
                <a:latin typeface="Arial"/>
                <a:ea typeface="Arial"/>
                <a:cs typeface="Arial"/>
              </a:rPr>
              <a:t>Exponential and logarithm</a:t>
            </a:r>
            <a:endParaRPr sz="1100"/>
          </a:p>
        </p:txBody>
      </p:sp>
      <p:sp>
        <p:nvSpPr>
          <p:cNvPr id="56" name="Text 54">
            <a:extLst>
              <a:ext uri="{FF2B5EF4-FFF2-40B4-BE49-F238E27FC236}">
                <a16:creationId xmlns:a16="http://schemas.microsoft.com/office/drawing/2014/main" id="{392BA00A-F820-46EA-968D-1140DD812F96}"/>
              </a:ext>
            </a:extLst>
          </p:cNvPr>
          <p:cNvSpPr>
            <a:spLocks noGrp="1"/>
          </p:cNvSpPr>
          <p:nvPr/>
        </p:nvSpPr>
        <p:spPr>
          <a:xfrm>
            <a:off x="548640" y="4407408"/>
            <a:ext cx="4572000" cy="228600"/>
          </a:xfrm>
          <a:prstGeom prst="rect">
            <a:avLst/>
          </a:prstGeom>
          <a:noFill/>
        </p:spPr>
        <p:txBody>
          <a:bodyPr wrap="square" lIns="0" tIns="0" rIns="0" bIns="0" anchor="t"/>
          <a:lstStyle/>
          <a:p>
            <a:pPr marL="0" indent="0">
              <a:buNone/>
            </a:pPr>
            <a:r>
              <a:rPr sz="950" b="1" spc="200">
                <a:solidFill>
                  <a:srgbClr val="2F6FB5"/>
                </a:solidFill>
                <a:latin typeface="Arial"/>
                <a:ea typeface="Arial"/>
                <a:cs typeface="Arial"/>
              </a:rPr>
              <a:t>MATHS USED AT EACH STEP</a:t>
            </a:r>
            <a:endParaRPr sz="950"/>
          </a:p>
        </p:txBody>
      </p:sp>
      <p:sp>
        <p:nvSpPr>
          <p:cNvPr id="57" name="Shape 55">
            <a:extLst>
              <a:ext uri="{FF2B5EF4-FFF2-40B4-BE49-F238E27FC236}">
                <a16:creationId xmlns:a16="http://schemas.microsoft.com/office/drawing/2014/main" id="{C40ADEDF-1050-4D91-A167-3657F0D52D99}"/>
              </a:ext>
            </a:extLst>
          </p:cNvPr>
          <p:cNvSpPr>
            <a:spLocks noGrp="1"/>
          </p:cNvSpPr>
          <p:nvPr/>
        </p:nvSpPr>
        <p:spPr>
          <a:xfrm>
            <a:off x="548640" y="5623560"/>
            <a:ext cx="11091672" cy="566928"/>
          </a:xfrm>
          <a:prstGeom prst="roundRect">
            <a:avLst>
              <a:gd name="adj" fmla="val 9677"/>
            </a:avLst>
          </a:prstGeom>
          <a:solidFill>
            <a:srgbClr val="14284B"/>
          </a:solidFill>
          <a:ln w="12700">
            <a:solidFill>
              <a:srgbClr val="14284B"/>
            </a:solidFill>
            <a:prstDash val="solid"/>
          </a:ln>
        </p:spPr>
      </p:sp>
      <p:sp>
        <p:nvSpPr>
          <p:cNvPr id="58" name="Text 56">
            <a:extLst>
              <a:ext uri="{FF2B5EF4-FFF2-40B4-BE49-F238E27FC236}">
                <a16:creationId xmlns:a16="http://schemas.microsoft.com/office/drawing/2014/main" id="{C22A0341-B562-452A-B4A5-98E049BF2C16}"/>
              </a:ext>
            </a:extLst>
          </p:cNvPr>
          <p:cNvSpPr>
            <a:spLocks noGrp="1"/>
          </p:cNvSpPr>
          <p:nvPr/>
        </p:nvSpPr>
        <p:spPr>
          <a:xfrm>
            <a:off x="777240" y="5623560"/>
            <a:ext cx="10607040" cy="566928"/>
          </a:xfrm>
          <a:prstGeom prst="rect">
            <a:avLst/>
          </a:prstGeom>
          <a:noFill/>
        </p:spPr>
        <p:txBody>
          <a:bodyPr wrap="square" lIns="0" tIns="0" rIns="0" bIns="0" anchor="ctr"/>
          <a:lstStyle/>
          <a:p>
            <a:pPr marL="0" indent="0">
              <a:buNone/>
            </a:pPr>
            <a:r>
              <a:rPr sz="1300" b="1">
                <a:solidFill>
                  <a:srgbClr val="FFFFFF"/>
                </a:solidFill>
                <a:latin typeface="Arial"/>
                <a:ea typeface="Arial"/>
                <a:cs typeface="Arial"/>
              </a:rPr>
              <a:t>Outcome: C(t) = C</a:t>
            </a:r>
            <a:r>
              <a:rPr sz="1000" b="1">
                <a:solidFill>
                  <a:srgbClr val="FFFFFF"/>
                </a:solidFill>
                <a:latin typeface="Arial"/>
                <a:ea typeface="Arial"/>
                <a:cs typeface="Arial"/>
              </a:rPr>
              <a:t>out</a:t>
            </a:r>
            <a:r>
              <a:rPr sz="1300" b="1">
                <a:solidFill>
                  <a:srgbClr val="FFFFFF"/>
                </a:solidFill>
                <a:latin typeface="Arial"/>
                <a:ea typeface="Arial"/>
                <a:cs typeface="Arial"/>
              </a:rPr>
              <a:t>[1 − exp(−PS t/V)]. A larger S/V gives a shorter time to reach the same concentration.</a:t>
            </a:r>
            <a:endParaRPr sz="1300"/>
          </a:p>
        </p:txBody>
      </p:sp>
    </p:spTree>
    <p:extLst>
      <p:ext uri="{BB962C8B-B14F-4D97-AF65-F5344CB8AC3E}">
        <p14:creationId xmlns:p14="http://schemas.microsoft.com/office/powerpoint/2010/main" val="1688411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5D3AEDD-239F-404C-A1F7-012D783723D3}"/>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19EAD29B-1BB6-4173-86D9-688032892D8D}"/>
              </a:ext>
            </a:extLst>
          </p:cNvPr>
          <p:cNvSpPr>
            <a:spLocks noGrp="1"/>
          </p:cNvSpPr>
          <p:nvPr/>
        </p:nvSpPr>
        <p:spPr>
          <a:xfrm>
            <a:off x="552450" y="342900"/>
            <a:ext cx="10477500" cy="28575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CONSERVATION OF NUTRIENT</a:t>
            </a:r>
          </a:p>
        </p:txBody>
      </p:sp>
      <p:sp>
        <p:nvSpPr>
          <p:cNvPr id="3" name="Rectangle 2">
            <a:extLst>
              <a:ext uri="{FF2B5EF4-FFF2-40B4-BE49-F238E27FC236}">
                <a16:creationId xmlns:a16="http://schemas.microsoft.com/office/drawing/2014/main" id="{4338EEA7-199B-41CF-9FE9-200337DD8F91}"/>
              </a:ext>
            </a:extLst>
          </p:cNvPr>
          <p:cNvSpPr>
            <a:spLocks noGrp="1"/>
          </p:cNvSpPr>
          <p:nvPr/>
        </p:nvSpPr>
        <p:spPr>
          <a:xfrm>
            <a:off x="552450" y="723900"/>
            <a:ext cx="11049000" cy="628650"/>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Why This Equation Describes Uptake</a:t>
            </a:r>
          </a:p>
        </p:txBody>
      </p:sp>
      <p:sp>
        <p:nvSpPr>
          <p:cNvPr id="5" name="Rectangle 4">
            <a:extLst>
              <a:ext uri="{FF2B5EF4-FFF2-40B4-BE49-F238E27FC236}">
                <a16:creationId xmlns:a16="http://schemas.microsoft.com/office/drawing/2014/main" id="{50BC3399-DE79-47B2-95C5-9629E0524B32}"/>
              </a:ext>
            </a:extLst>
          </p:cNvPr>
          <p:cNvSpPr>
            <a:spLocks noGrp="1"/>
          </p:cNvSpPr>
          <p:nvPr/>
        </p:nvSpPr>
        <p:spPr>
          <a:xfrm>
            <a:off x="552450" y="1581150"/>
            <a:ext cx="11049000" cy="381000"/>
          </a:xfrm>
          <a:prstGeom prst="rect">
            <a:avLst/>
          </a:prstGeom>
          <a:noFill/>
          <a:ln w="0">
            <a:noFill/>
            <a:prstDash val="solid"/>
          </a:ln>
        </p:spPr>
        <p:txBody>
          <a:bodyPr/>
          <a:lstStyle>
            <a:defPPr>
              <a:defRPr sz="2100" b="1">
                <a:solidFill>
                  <a:srgbClr val="2F6FB5"/>
                </a:solidFill>
                <a:latin typeface="Arial"/>
                <a:ea typeface="Arial"/>
                <a:cs typeface="Arial"/>
              </a:defRPr>
            </a:defPPr>
            <a:lvl1pPr>
              <a:buNone/>
              <a:defRPr sz="2100" b="1">
                <a:solidFill>
                  <a:srgbClr val="2F6FB5"/>
                </a:solidFill>
                <a:latin typeface="Arial"/>
                <a:ea typeface="Arial"/>
                <a:cs typeface="Arial"/>
              </a:defRPr>
            </a:lvl1pPr>
            <a:lvl2pPr>
              <a:buNone/>
              <a:defRPr sz="2100" b="1">
                <a:solidFill>
                  <a:srgbClr val="2F6FB5"/>
                </a:solidFill>
                <a:latin typeface="Arial"/>
                <a:ea typeface="Arial"/>
                <a:cs typeface="Arial"/>
              </a:defRPr>
            </a:lvl2pPr>
            <a:lvl3pPr>
              <a:buNone/>
              <a:defRPr sz="2100" b="1">
                <a:solidFill>
                  <a:srgbClr val="2F6FB5"/>
                </a:solidFill>
                <a:latin typeface="Arial"/>
                <a:ea typeface="Arial"/>
                <a:cs typeface="Arial"/>
              </a:defRPr>
            </a:lvl3pPr>
            <a:lvl4pPr>
              <a:buNone/>
              <a:defRPr sz="2100" b="1">
                <a:solidFill>
                  <a:srgbClr val="2F6FB5"/>
                </a:solidFill>
                <a:latin typeface="Arial"/>
                <a:ea typeface="Arial"/>
                <a:cs typeface="Arial"/>
              </a:defRPr>
            </a:lvl4pPr>
            <a:lvl5pPr>
              <a:buNone/>
              <a:defRPr sz="2100" b="1">
                <a:solidFill>
                  <a:srgbClr val="2F6FB5"/>
                </a:solidFill>
                <a:latin typeface="Arial"/>
                <a:ea typeface="Arial"/>
                <a:cs typeface="Arial"/>
              </a:defRPr>
            </a:lvl5pPr>
            <a:lvl6pPr>
              <a:buNone/>
              <a:defRPr sz="2100" b="1">
                <a:solidFill>
                  <a:srgbClr val="2F6FB5"/>
                </a:solidFill>
                <a:latin typeface="Arial"/>
                <a:ea typeface="Arial"/>
                <a:cs typeface="Arial"/>
              </a:defRPr>
            </a:lvl6pPr>
            <a:lvl7pPr>
              <a:buNone/>
              <a:defRPr sz="2100" b="1">
                <a:solidFill>
                  <a:srgbClr val="2F6FB5"/>
                </a:solidFill>
                <a:latin typeface="Arial"/>
                <a:ea typeface="Arial"/>
                <a:cs typeface="Arial"/>
              </a:defRPr>
            </a:lvl7pPr>
            <a:lvl8pPr>
              <a:buNone/>
              <a:defRPr sz="2100" b="1">
                <a:solidFill>
                  <a:srgbClr val="2F6FB5"/>
                </a:solidFill>
                <a:latin typeface="Arial"/>
                <a:ea typeface="Arial"/>
                <a:cs typeface="Arial"/>
              </a:defRPr>
            </a:lvl8pPr>
            <a:lvl9pPr>
              <a:buNone/>
              <a:defRPr sz="2100" b="1">
                <a:solidFill>
                  <a:srgbClr val="2F6FB5"/>
                </a:solidFill>
                <a:latin typeface="Arial"/>
                <a:ea typeface="Arial"/>
                <a:cs typeface="Arial"/>
              </a:defRPr>
            </a:lvl9pPr>
          </a:lstStyle>
          <a:p>
            <a:pPr>
              <a:buNone/>
              <a:defRPr sz="2100" b="1">
                <a:solidFill>
                  <a:srgbClr val="2F6FB5"/>
                </a:solidFill>
                <a:latin typeface="Arial"/>
                <a:ea typeface="Arial"/>
                <a:cs typeface="Arial"/>
              </a:defRPr>
            </a:pPr>
            <a:r>
              <a:rPr sz="2100" b="1">
                <a:solidFill>
                  <a:srgbClr val="2F6FB5"/>
                </a:solidFill>
                <a:latin typeface="Arial"/>
                <a:ea typeface="Arial"/>
                <a:cs typeface="Arial"/>
              </a:rPr>
              <a:t>1. Amount inside = volume × concentration</a:t>
            </a:r>
          </a:p>
        </p:txBody>
      </p:sp>
      <p:sp>
        <p:nvSpPr>
          <p:cNvPr id="6" name="Rectangle 5">
            <a:extLst>
              <a:ext uri="{FF2B5EF4-FFF2-40B4-BE49-F238E27FC236}">
                <a16:creationId xmlns:a16="http://schemas.microsoft.com/office/drawing/2014/main" id="{9ABEDC84-3D23-4BBA-901D-37932C27E768}"/>
              </a:ext>
            </a:extLst>
          </p:cNvPr>
          <p:cNvSpPr>
            <a:spLocks noGrp="1"/>
          </p:cNvSpPr>
          <p:nvPr/>
        </p:nvSpPr>
        <p:spPr>
          <a:xfrm>
            <a:off x="552450" y="2047875"/>
            <a:ext cx="11049000" cy="571500"/>
          </a:xfrm>
          <a:prstGeom prst="rect">
            <a:avLst/>
          </a:prstGeom>
          <a:noFill/>
          <a:ln w="0">
            <a:noFill/>
            <a:prstDash val="solid"/>
          </a:ln>
        </p:spPr>
        <p:txBody>
          <a:bodyPr/>
          <a:lstStyle>
            <a:defPPr>
              <a:defRPr sz="1875" b="0">
                <a:solidFill>
                  <a:srgbClr val="14284B"/>
                </a:solidFill>
                <a:latin typeface="Arial"/>
                <a:ea typeface="Arial"/>
                <a:cs typeface="Arial"/>
              </a:defRPr>
            </a:defPPr>
            <a:lvl1pPr>
              <a:buNone/>
              <a:defRPr sz="1875" b="0">
                <a:solidFill>
                  <a:srgbClr val="14284B"/>
                </a:solidFill>
                <a:latin typeface="Arial"/>
                <a:ea typeface="Arial"/>
                <a:cs typeface="Arial"/>
              </a:defRPr>
            </a:lvl1pPr>
            <a:lvl2pPr>
              <a:buNone/>
              <a:defRPr sz="1875" b="0">
                <a:solidFill>
                  <a:srgbClr val="14284B"/>
                </a:solidFill>
                <a:latin typeface="Arial"/>
                <a:ea typeface="Arial"/>
                <a:cs typeface="Arial"/>
              </a:defRPr>
            </a:lvl2pPr>
            <a:lvl3pPr>
              <a:buNone/>
              <a:defRPr sz="1875" b="0">
                <a:solidFill>
                  <a:srgbClr val="14284B"/>
                </a:solidFill>
                <a:latin typeface="Arial"/>
                <a:ea typeface="Arial"/>
                <a:cs typeface="Arial"/>
              </a:defRPr>
            </a:lvl3pPr>
            <a:lvl4pPr>
              <a:buNone/>
              <a:defRPr sz="1875" b="0">
                <a:solidFill>
                  <a:srgbClr val="14284B"/>
                </a:solidFill>
                <a:latin typeface="Arial"/>
                <a:ea typeface="Arial"/>
                <a:cs typeface="Arial"/>
              </a:defRPr>
            </a:lvl4pPr>
            <a:lvl5pPr>
              <a:buNone/>
              <a:defRPr sz="1875" b="0">
                <a:solidFill>
                  <a:srgbClr val="14284B"/>
                </a:solidFill>
                <a:latin typeface="Arial"/>
                <a:ea typeface="Arial"/>
                <a:cs typeface="Arial"/>
              </a:defRPr>
            </a:lvl5pPr>
            <a:lvl6pPr>
              <a:buNone/>
              <a:defRPr sz="1875" b="0">
                <a:solidFill>
                  <a:srgbClr val="14284B"/>
                </a:solidFill>
                <a:latin typeface="Arial"/>
                <a:ea typeface="Arial"/>
                <a:cs typeface="Arial"/>
              </a:defRPr>
            </a:lvl6pPr>
            <a:lvl7pPr>
              <a:buNone/>
              <a:defRPr sz="1875" b="0">
                <a:solidFill>
                  <a:srgbClr val="14284B"/>
                </a:solidFill>
                <a:latin typeface="Arial"/>
                <a:ea typeface="Arial"/>
                <a:cs typeface="Arial"/>
              </a:defRPr>
            </a:lvl7pPr>
            <a:lvl8pPr>
              <a:buNone/>
              <a:defRPr sz="1875" b="0">
                <a:solidFill>
                  <a:srgbClr val="14284B"/>
                </a:solidFill>
                <a:latin typeface="Arial"/>
                <a:ea typeface="Arial"/>
                <a:cs typeface="Arial"/>
              </a:defRPr>
            </a:lvl8pPr>
            <a:lvl9pPr>
              <a:buNone/>
              <a:defRPr sz="1875" b="0">
                <a:solidFill>
                  <a:srgbClr val="14284B"/>
                </a:solidFill>
                <a:latin typeface="Arial"/>
                <a:ea typeface="Arial"/>
                <a:cs typeface="Arial"/>
              </a:defRPr>
            </a:lvl9pPr>
          </a:lstStyle>
          <a:p>
            <a:pPr>
              <a:buNone/>
              <a:defRPr sz="1875" b="0">
                <a:solidFill>
                  <a:srgbClr val="14284B"/>
                </a:solidFill>
                <a:latin typeface="Arial"/>
                <a:ea typeface="Arial"/>
                <a:cs typeface="Arial"/>
              </a:defRPr>
            </a:pPr>
            <a:r>
              <a:rPr sz="1875" b="0">
                <a:solidFill>
                  <a:srgbClr val="14284B"/>
                </a:solidFill>
                <a:latin typeface="Arial"/>
                <a:ea typeface="Arial"/>
                <a:cs typeface="Arial"/>
              </a:rPr>
              <a:t>For a fixed cell volume V, the amount inside is VC. Its rate of increase is V dC/dt.</a:t>
            </a:r>
          </a:p>
        </p:txBody>
      </p:sp>
      <p:sp>
        <p:nvSpPr>
          <p:cNvPr id="7" name="Rectangle 6">
            <a:extLst>
              <a:ext uri="{FF2B5EF4-FFF2-40B4-BE49-F238E27FC236}">
                <a16:creationId xmlns:a16="http://schemas.microsoft.com/office/drawing/2014/main" id="{DE72A8D1-7A4D-4F17-83AF-5C39F25D4410}"/>
              </a:ext>
            </a:extLst>
          </p:cNvPr>
          <p:cNvSpPr>
            <a:spLocks noGrp="1"/>
          </p:cNvSpPr>
          <p:nvPr/>
        </p:nvSpPr>
        <p:spPr>
          <a:xfrm>
            <a:off x="552450" y="2771775"/>
            <a:ext cx="11049000" cy="381000"/>
          </a:xfrm>
          <a:prstGeom prst="rect">
            <a:avLst/>
          </a:prstGeom>
          <a:noFill/>
          <a:ln w="0">
            <a:noFill/>
            <a:prstDash val="solid"/>
          </a:ln>
        </p:spPr>
        <p:txBody>
          <a:bodyPr/>
          <a:lstStyle>
            <a:defPPr>
              <a:defRPr sz="2100" b="1">
                <a:solidFill>
                  <a:srgbClr val="2F6FB5"/>
                </a:solidFill>
                <a:latin typeface="Arial"/>
                <a:ea typeface="Arial"/>
                <a:cs typeface="Arial"/>
              </a:defRPr>
            </a:defPPr>
            <a:lvl1pPr>
              <a:buNone/>
              <a:defRPr sz="2100" b="1">
                <a:solidFill>
                  <a:srgbClr val="2F6FB5"/>
                </a:solidFill>
                <a:latin typeface="Arial"/>
                <a:ea typeface="Arial"/>
                <a:cs typeface="Arial"/>
              </a:defRPr>
            </a:lvl1pPr>
            <a:lvl2pPr>
              <a:buNone/>
              <a:defRPr sz="2100" b="1">
                <a:solidFill>
                  <a:srgbClr val="2F6FB5"/>
                </a:solidFill>
                <a:latin typeface="Arial"/>
                <a:ea typeface="Arial"/>
                <a:cs typeface="Arial"/>
              </a:defRPr>
            </a:lvl2pPr>
            <a:lvl3pPr>
              <a:buNone/>
              <a:defRPr sz="2100" b="1">
                <a:solidFill>
                  <a:srgbClr val="2F6FB5"/>
                </a:solidFill>
                <a:latin typeface="Arial"/>
                <a:ea typeface="Arial"/>
                <a:cs typeface="Arial"/>
              </a:defRPr>
            </a:lvl3pPr>
            <a:lvl4pPr>
              <a:buNone/>
              <a:defRPr sz="2100" b="1">
                <a:solidFill>
                  <a:srgbClr val="2F6FB5"/>
                </a:solidFill>
                <a:latin typeface="Arial"/>
                <a:ea typeface="Arial"/>
                <a:cs typeface="Arial"/>
              </a:defRPr>
            </a:lvl4pPr>
            <a:lvl5pPr>
              <a:buNone/>
              <a:defRPr sz="2100" b="1">
                <a:solidFill>
                  <a:srgbClr val="2F6FB5"/>
                </a:solidFill>
                <a:latin typeface="Arial"/>
                <a:ea typeface="Arial"/>
                <a:cs typeface="Arial"/>
              </a:defRPr>
            </a:lvl5pPr>
            <a:lvl6pPr>
              <a:buNone/>
              <a:defRPr sz="2100" b="1">
                <a:solidFill>
                  <a:srgbClr val="2F6FB5"/>
                </a:solidFill>
                <a:latin typeface="Arial"/>
                <a:ea typeface="Arial"/>
                <a:cs typeface="Arial"/>
              </a:defRPr>
            </a:lvl6pPr>
            <a:lvl7pPr>
              <a:buNone/>
              <a:defRPr sz="2100" b="1">
                <a:solidFill>
                  <a:srgbClr val="2F6FB5"/>
                </a:solidFill>
                <a:latin typeface="Arial"/>
                <a:ea typeface="Arial"/>
                <a:cs typeface="Arial"/>
              </a:defRPr>
            </a:lvl7pPr>
            <a:lvl8pPr>
              <a:buNone/>
              <a:defRPr sz="2100" b="1">
                <a:solidFill>
                  <a:srgbClr val="2F6FB5"/>
                </a:solidFill>
                <a:latin typeface="Arial"/>
                <a:ea typeface="Arial"/>
                <a:cs typeface="Arial"/>
              </a:defRPr>
            </a:lvl8pPr>
            <a:lvl9pPr>
              <a:buNone/>
              <a:defRPr sz="2100" b="1">
                <a:solidFill>
                  <a:srgbClr val="2F6FB5"/>
                </a:solidFill>
                <a:latin typeface="Arial"/>
                <a:ea typeface="Arial"/>
                <a:cs typeface="Arial"/>
              </a:defRPr>
            </a:lvl9pPr>
          </a:lstStyle>
          <a:p>
            <a:pPr>
              <a:buNone/>
              <a:defRPr sz="2100" b="1">
                <a:solidFill>
                  <a:srgbClr val="2F6FB5"/>
                </a:solidFill>
                <a:latin typeface="Arial"/>
                <a:ea typeface="Arial"/>
                <a:cs typeface="Arial"/>
              </a:defRPr>
            </a:pPr>
            <a:r>
              <a:rPr sz="2100" b="1">
                <a:solidFill>
                  <a:srgbClr val="2F6FB5"/>
                </a:solidFill>
                <a:latin typeface="Arial"/>
                <a:ea typeface="Arial"/>
                <a:cs typeface="Arial"/>
              </a:rPr>
              <a:t>2. Entry rate = area × permeability × concentration difference</a:t>
            </a:r>
          </a:p>
        </p:txBody>
      </p:sp>
      <p:sp>
        <p:nvSpPr>
          <p:cNvPr id="8" name="Rectangle 7">
            <a:extLst>
              <a:ext uri="{FF2B5EF4-FFF2-40B4-BE49-F238E27FC236}">
                <a16:creationId xmlns:a16="http://schemas.microsoft.com/office/drawing/2014/main" id="{E3EF4796-C4DA-4484-BF39-09B24A2DFA3C}"/>
              </a:ext>
            </a:extLst>
          </p:cNvPr>
          <p:cNvSpPr>
            <a:spLocks noGrp="1"/>
          </p:cNvSpPr>
          <p:nvPr/>
        </p:nvSpPr>
        <p:spPr>
          <a:xfrm>
            <a:off x="552450" y="3238500"/>
            <a:ext cx="11049000" cy="714375"/>
          </a:xfrm>
          <a:prstGeom prst="rect">
            <a:avLst/>
          </a:prstGeom>
          <a:noFill/>
          <a:ln w="0">
            <a:noFill/>
            <a:prstDash val="solid"/>
          </a:ln>
        </p:spPr>
        <p:txBody>
          <a:bodyPr/>
          <a:lstStyle>
            <a:defPPr>
              <a:defRPr sz="1875" b="0">
                <a:solidFill>
                  <a:srgbClr val="14284B"/>
                </a:solidFill>
                <a:latin typeface="Arial"/>
                <a:ea typeface="Arial"/>
                <a:cs typeface="Arial"/>
              </a:defRPr>
            </a:defPPr>
            <a:lvl1pPr>
              <a:buNone/>
              <a:defRPr sz="1875" b="0">
                <a:solidFill>
                  <a:srgbClr val="14284B"/>
                </a:solidFill>
                <a:latin typeface="Arial"/>
                <a:ea typeface="Arial"/>
                <a:cs typeface="Arial"/>
              </a:defRPr>
            </a:lvl1pPr>
            <a:lvl2pPr>
              <a:buNone/>
              <a:defRPr sz="1875" b="0">
                <a:solidFill>
                  <a:srgbClr val="14284B"/>
                </a:solidFill>
                <a:latin typeface="Arial"/>
                <a:ea typeface="Arial"/>
                <a:cs typeface="Arial"/>
              </a:defRPr>
            </a:lvl2pPr>
            <a:lvl3pPr>
              <a:buNone/>
              <a:defRPr sz="1875" b="0">
                <a:solidFill>
                  <a:srgbClr val="14284B"/>
                </a:solidFill>
                <a:latin typeface="Arial"/>
                <a:ea typeface="Arial"/>
                <a:cs typeface="Arial"/>
              </a:defRPr>
            </a:lvl3pPr>
            <a:lvl4pPr>
              <a:buNone/>
              <a:defRPr sz="1875" b="0">
                <a:solidFill>
                  <a:srgbClr val="14284B"/>
                </a:solidFill>
                <a:latin typeface="Arial"/>
                <a:ea typeface="Arial"/>
                <a:cs typeface="Arial"/>
              </a:defRPr>
            </a:lvl4pPr>
            <a:lvl5pPr>
              <a:buNone/>
              <a:defRPr sz="1875" b="0">
                <a:solidFill>
                  <a:srgbClr val="14284B"/>
                </a:solidFill>
                <a:latin typeface="Arial"/>
                <a:ea typeface="Arial"/>
                <a:cs typeface="Arial"/>
              </a:defRPr>
            </a:lvl5pPr>
            <a:lvl6pPr>
              <a:buNone/>
              <a:defRPr sz="1875" b="0">
                <a:solidFill>
                  <a:srgbClr val="14284B"/>
                </a:solidFill>
                <a:latin typeface="Arial"/>
                <a:ea typeface="Arial"/>
                <a:cs typeface="Arial"/>
              </a:defRPr>
            </a:lvl6pPr>
            <a:lvl7pPr>
              <a:buNone/>
              <a:defRPr sz="1875" b="0">
                <a:solidFill>
                  <a:srgbClr val="14284B"/>
                </a:solidFill>
                <a:latin typeface="Arial"/>
                <a:ea typeface="Arial"/>
                <a:cs typeface="Arial"/>
              </a:defRPr>
            </a:lvl7pPr>
            <a:lvl8pPr>
              <a:buNone/>
              <a:defRPr sz="1875" b="0">
                <a:solidFill>
                  <a:srgbClr val="14284B"/>
                </a:solidFill>
                <a:latin typeface="Arial"/>
                <a:ea typeface="Arial"/>
                <a:cs typeface="Arial"/>
              </a:defRPr>
            </a:lvl8pPr>
            <a:lvl9pPr>
              <a:buNone/>
              <a:defRPr sz="1875" b="0">
                <a:solidFill>
                  <a:srgbClr val="14284B"/>
                </a:solidFill>
                <a:latin typeface="Arial"/>
                <a:ea typeface="Arial"/>
                <a:cs typeface="Arial"/>
              </a:defRPr>
            </a:lvl9pPr>
          </a:lstStyle>
          <a:p>
            <a:pPr>
              <a:buNone/>
              <a:defRPr sz="1875" b="0">
                <a:solidFill>
                  <a:srgbClr val="14284B"/>
                </a:solidFill>
                <a:latin typeface="Arial"/>
                <a:ea typeface="Arial"/>
                <a:cs typeface="Arial"/>
              </a:defRPr>
            </a:pPr>
            <a:r>
              <a:rPr sz="1875" b="0">
                <a:solidFill>
                  <a:srgbClr val="14284B"/>
                </a:solidFill>
                <a:latin typeface="Arial"/>
                <a:ea typeface="Arial"/>
                <a:cs typeface="Arial"/>
              </a:rPr>
              <a:t>Assume passive membrane flux J = P(C</a:t>
            </a:r>
            <a:r>
              <a:rPr sz="1050" b="0">
                <a:solidFill>
                  <a:srgbClr val="14284B"/>
                </a:solidFill>
                <a:latin typeface="Arial"/>
                <a:ea typeface="Arial"/>
                <a:cs typeface="Arial"/>
              </a:rPr>
              <a:t>out</a:t>
            </a:r>
            <a:r>
              <a:rPr sz="1875" b="0">
                <a:solidFill>
                  <a:srgbClr val="14284B"/>
                </a:solidFill>
                <a:latin typeface="Arial"/>
                <a:ea typeface="Arial"/>
                <a:cs typeface="Arial"/>
              </a:rPr>
              <a:t> − C). Multiplying by the surface area S gives the total entry rate. P has units of length per time.</a:t>
            </a:r>
          </a:p>
        </p:txBody>
      </p:sp>
      <p:sp>
        <p:nvSpPr>
          <p:cNvPr id="9" name="Rectangle 8">
            <a:extLst>
              <a:ext uri="{FF2B5EF4-FFF2-40B4-BE49-F238E27FC236}">
                <a16:creationId xmlns:a16="http://schemas.microsoft.com/office/drawing/2014/main" id="{DBD28A57-DB46-4426-A5E8-EA5BA353F8E0}"/>
              </a:ext>
            </a:extLst>
          </p:cNvPr>
          <p:cNvSpPr>
            <a:spLocks noGrp="1"/>
          </p:cNvSpPr>
          <p:nvPr/>
        </p:nvSpPr>
        <p:spPr>
          <a:xfrm>
            <a:off x="552450" y="4152900"/>
            <a:ext cx="11049000" cy="381000"/>
          </a:xfrm>
          <a:prstGeom prst="rect">
            <a:avLst/>
          </a:prstGeom>
          <a:noFill/>
          <a:ln w="0">
            <a:noFill/>
            <a:prstDash val="solid"/>
          </a:ln>
        </p:spPr>
        <p:txBody>
          <a:bodyPr/>
          <a:lstStyle>
            <a:defPPr>
              <a:defRPr sz="2100" b="1">
                <a:solidFill>
                  <a:srgbClr val="2F6FB5"/>
                </a:solidFill>
                <a:latin typeface="Arial"/>
                <a:ea typeface="Arial"/>
                <a:cs typeface="Arial"/>
              </a:defRPr>
            </a:defPPr>
            <a:lvl1pPr>
              <a:buNone/>
              <a:defRPr sz="2100" b="1">
                <a:solidFill>
                  <a:srgbClr val="2F6FB5"/>
                </a:solidFill>
                <a:latin typeface="Arial"/>
                <a:ea typeface="Arial"/>
                <a:cs typeface="Arial"/>
              </a:defRPr>
            </a:lvl1pPr>
            <a:lvl2pPr>
              <a:buNone/>
              <a:defRPr sz="2100" b="1">
                <a:solidFill>
                  <a:srgbClr val="2F6FB5"/>
                </a:solidFill>
                <a:latin typeface="Arial"/>
                <a:ea typeface="Arial"/>
                <a:cs typeface="Arial"/>
              </a:defRPr>
            </a:lvl2pPr>
            <a:lvl3pPr>
              <a:buNone/>
              <a:defRPr sz="2100" b="1">
                <a:solidFill>
                  <a:srgbClr val="2F6FB5"/>
                </a:solidFill>
                <a:latin typeface="Arial"/>
                <a:ea typeface="Arial"/>
                <a:cs typeface="Arial"/>
              </a:defRPr>
            </a:lvl3pPr>
            <a:lvl4pPr>
              <a:buNone/>
              <a:defRPr sz="2100" b="1">
                <a:solidFill>
                  <a:srgbClr val="2F6FB5"/>
                </a:solidFill>
                <a:latin typeface="Arial"/>
                <a:ea typeface="Arial"/>
                <a:cs typeface="Arial"/>
              </a:defRPr>
            </a:lvl4pPr>
            <a:lvl5pPr>
              <a:buNone/>
              <a:defRPr sz="2100" b="1">
                <a:solidFill>
                  <a:srgbClr val="2F6FB5"/>
                </a:solidFill>
                <a:latin typeface="Arial"/>
                <a:ea typeface="Arial"/>
                <a:cs typeface="Arial"/>
              </a:defRPr>
            </a:lvl5pPr>
            <a:lvl6pPr>
              <a:buNone/>
              <a:defRPr sz="2100" b="1">
                <a:solidFill>
                  <a:srgbClr val="2F6FB5"/>
                </a:solidFill>
                <a:latin typeface="Arial"/>
                <a:ea typeface="Arial"/>
                <a:cs typeface="Arial"/>
              </a:defRPr>
            </a:lvl6pPr>
            <a:lvl7pPr>
              <a:buNone/>
              <a:defRPr sz="2100" b="1">
                <a:solidFill>
                  <a:srgbClr val="2F6FB5"/>
                </a:solidFill>
                <a:latin typeface="Arial"/>
                <a:ea typeface="Arial"/>
                <a:cs typeface="Arial"/>
              </a:defRPr>
            </a:lvl7pPr>
            <a:lvl8pPr>
              <a:buNone/>
              <a:defRPr sz="2100" b="1">
                <a:solidFill>
                  <a:srgbClr val="2F6FB5"/>
                </a:solidFill>
                <a:latin typeface="Arial"/>
                <a:ea typeface="Arial"/>
                <a:cs typeface="Arial"/>
              </a:defRPr>
            </a:lvl8pPr>
            <a:lvl9pPr>
              <a:buNone/>
              <a:defRPr sz="2100" b="1">
                <a:solidFill>
                  <a:srgbClr val="2F6FB5"/>
                </a:solidFill>
                <a:latin typeface="Arial"/>
                <a:ea typeface="Arial"/>
                <a:cs typeface="Arial"/>
              </a:defRPr>
            </a:lvl9pPr>
          </a:lstStyle>
          <a:p>
            <a:pPr>
              <a:buNone/>
              <a:defRPr sz="2100" b="1">
                <a:solidFill>
                  <a:srgbClr val="2F6FB5"/>
                </a:solidFill>
                <a:latin typeface="Arial"/>
                <a:ea typeface="Arial"/>
                <a:cs typeface="Arial"/>
              </a:defRPr>
            </a:pPr>
            <a:r>
              <a:rPr sz="2100" b="1">
                <a:solidFill>
                  <a:srgbClr val="2F6FB5"/>
                </a:solidFill>
                <a:latin typeface="Arial"/>
                <a:ea typeface="Arial"/>
                <a:cs typeface="Arial"/>
              </a:rPr>
              <a:t>3. Accumulation equals entry when there is no consumption</a:t>
            </a:r>
          </a:p>
        </p:txBody>
      </p:sp>
      <p:sp>
        <p:nvSpPr>
          <p:cNvPr id="10" name="Rectangle 9">
            <a:extLst>
              <a:ext uri="{FF2B5EF4-FFF2-40B4-BE49-F238E27FC236}">
                <a16:creationId xmlns:a16="http://schemas.microsoft.com/office/drawing/2014/main" id="{D6CD038A-EF2E-4C1C-B856-73A16D5B9967}"/>
              </a:ext>
            </a:extLst>
          </p:cNvPr>
          <p:cNvSpPr>
            <a:spLocks noGrp="1"/>
          </p:cNvSpPr>
          <p:nvPr/>
        </p:nvSpPr>
        <p:spPr>
          <a:xfrm>
            <a:off x="552450" y="4714875"/>
            <a:ext cx="11049000" cy="619125"/>
          </a:xfrm>
          <a:prstGeom prst="rect">
            <a:avLst/>
          </a:prstGeom>
          <a:noFill/>
          <a:ln w="0">
            <a:noFill/>
            <a:prstDash val="solid"/>
          </a:ln>
        </p:spPr>
        <p:txBody>
          <a:bodyPr/>
          <a:lstStyle>
            <a:defPPr>
              <a:defRPr sz="3000" b="1">
                <a:solidFill>
                  <a:srgbClr val="14284B"/>
                </a:solidFill>
                <a:latin typeface="Arial"/>
                <a:ea typeface="Arial"/>
                <a:cs typeface="Arial"/>
              </a:defRPr>
            </a:defPPr>
            <a:lvl1pPr>
              <a:buNone/>
              <a:defRPr sz="3000" b="1">
                <a:solidFill>
                  <a:srgbClr val="14284B"/>
                </a:solidFill>
                <a:latin typeface="Arial"/>
                <a:ea typeface="Arial"/>
                <a:cs typeface="Arial"/>
              </a:defRPr>
            </a:lvl1pPr>
            <a:lvl2pPr>
              <a:buNone/>
              <a:defRPr sz="3000" b="1">
                <a:solidFill>
                  <a:srgbClr val="14284B"/>
                </a:solidFill>
                <a:latin typeface="Arial"/>
                <a:ea typeface="Arial"/>
                <a:cs typeface="Arial"/>
              </a:defRPr>
            </a:lvl2pPr>
            <a:lvl3pPr>
              <a:buNone/>
              <a:defRPr sz="3000" b="1">
                <a:solidFill>
                  <a:srgbClr val="14284B"/>
                </a:solidFill>
                <a:latin typeface="Arial"/>
                <a:ea typeface="Arial"/>
                <a:cs typeface="Arial"/>
              </a:defRPr>
            </a:lvl3pPr>
            <a:lvl4pPr>
              <a:buNone/>
              <a:defRPr sz="3000" b="1">
                <a:solidFill>
                  <a:srgbClr val="14284B"/>
                </a:solidFill>
                <a:latin typeface="Arial"/>
                <a:ea typeface="Arial"/>
                <a:cs typeface="Arial"/>
              </a:defRPr>
            </a:lvl4pPr>
            <a:lvl5pPr>
              <a:buNone/>
              <a:defRPr sz="3000" b="1">
                <a:solidFill>
                  <a:srgbClr val="14284B"/>
                </a:solidFill>
                <a:latin typeface="Arial"/>
                <a:ea typeface="Arial"/>
                <a:cs typeface="Arial"/>
              </a:defRPr>
            </a:lvl5pPr>
            <a:lvl6pPr>
              <a:buNone/>
              <a:defRPr sz="3000" b="1">
                <a:solidFill>
                  <a:srgbClr val="14284B"/>
                </a:solidFill>
                <a:latin typeface="Arial"/>
                <a:ea typeface="Arial"/>
                <a:cs typeface="Arial"/>
              </a:defRPr>
            </a:lvl6pPr>
            <a:lvl7pPr>
              <a:buNone/>
              <a:defRPr sz="3000" b="1">
                <a:solidFill>
                  <a:srgbClr val="14284B"/>
                </a:solidFill>
                <a:latin typeface="Arial"/>
                <a:ea typeface="Arial"/>
                <a:cs typeface="Arial"/>
              </a:defRPr>
            </a:lvl7pPr>
            <a:lvl8pPr>
              <a:buNone/>
              <a:defRPr sz="3000" b="1">
                <a:solidFill>
                  <a:srgbClr val="14284B"/>
                </a:solidFill>
                <a:latin typeface="Arial"/>
                <a:ea typeface="Arial"/>
                <a:cs typeface="Arial"/>
              </a:defRPr>
            </a:lvl8pPr>
            <a:lvl9pPr>
              <a:buNone/>
              <a:defRPr sz="3000" b="1">
                <a:solidFill>
                  <a:srgbClr val="14284B"/>
                </a:solidFill>
                <a:latin typeface="Arial"/>
                <a:ea typeface="Arial"/>
                <a:cs typeface="Arial"/>
              </a:defRPr>
            </a:lvl9pPr>
          </a:lstStyle>
          <a:p>
            <a:pPr>
              <a:buNone/>
              <a:defRPr sz="3000" b="1">
                <a:solidFill>
                  <a:srgbClr val="14284B"/>
                </a:solidFill>
                <a:latin typeface="Arial"/>
                <a:ea typeface="Arial"/>
                <a:cs typeface="Arial"/>
              </a:defRPr>
            </a:pPr>
            <a:r>
              <a:rPr sz="3000" b="1">
                <a:solidFill>
                  <a:srgbClr val="14284B"/>
                </a:solidFill>
                <a:latin typeface="Arial"/>
                <a:ea typeface="Arial"/>
                <a:cs typeface="Arial"/>
              </a:rPr>
              <a:t>V dC/dt = PS(C</a:t>
            </a:r>
            <a:r>
              <a:rPr sz="2000"/>
              <a:t>out</a:t>
            </a:r>
            <a:r>
              <a:rPr sz="3000" b="1">
                <a:solidFill>
                  <a:srgbClr val="14284B"/>
                </a:solidFill>
                <a:latin typeface="Arial"/>
                <a:ea typeface="Arial"/>
                <a:cs typeface="Arial"/>
              </a:rPr>
              <a:t> − C)</a:t>
            </a:r>
          </a:p>
        </p:txBody>
      </p:sp>
      <p:sp>
        <p:nvSpPr>
          <p:cNvPr id="11" name="Rectangle 10">
            <a:extLst>
              <a:ext uri="{FF2B5EF4-FFF2-40B4-BE49-F238E27FC236}">
                <a16:creationId xmlns:a16="http://schemas.microsoft.com/office/drawing/2014/main" id="{E4579704-0CFC-4BB1-9481-E3B084316167}"/>
              </a:ext>
            </a:extLst>
          </p:cNvPr>
          <p:cNvSpPr>
            <a:spLocks noGrp="1"/>
          </p:cNvSpPr>
          <p:nvPr/>
        </p:nvSpPr>
        <p:spPr>
          <a:xfrm>
            <a:off x="552450" y="5514975"/>
            <a:ext cx="11049000" cy="666750"/>
          </a:xfrm>
          <a:prstGeom prst="rect">
            <a:avLst/>
          </a:prstGeom>
          <a:noFill/>
          <a:ln w="0">
            <a:noFill/>
            <a:prstDash val="solid"/>
          </a:ln>
        </p:spPr>
        <p:txBody>
          <a:bodyPr/>
          <a:lstStyle>
            <a:defPPr>
              <a:defRPr sz="1800" b="0">
                <a:solidFill>
                  <a:srgbClr val="14284B"/>
                </a:solidFill>
                <a:latin typeface="Arial"/>
                <a:ea typeface="Arial"/>
                <a:cs typeface="Arial"/>
              </a:defRPr>
            </a:defPPr>
            <a:lvl1pPr>
              <a:buNone/>
              <a:defRPr sz="1800" b="0">
                <a:solidFill>
                  <a:srgbClr val="14284B"/>
                </a:solidFill>
                <a:latin typeface="Arial"/>
                <a:ea typeface="Arial"/>
                <a:cs typeface="Arial"/>
              </a:defRPr>
            </a:lvl1pPr>
            <a:lvl2pPr>
              <a:buNone/>
              <a:defRPr sz="1800" b="0">
                <a:solidFill>
                  <a:srgbClr val="14284B"/>
                </a:solidFill>
                <a:latin typeface="Arial"/>
                <a:ea typeface="Arial"/>
                <a:cs typeface="Arial"/>
              </a:defRPr>
            </a:lvl2pPr>
            <a:lvl3pPr>
              <a:buNone/>
              <a:defRPr sz="1800" b="0">
                <a:solidFill>
                  <a:srgbClr val="14284B"/>
                </a:solidFill>
                <a:latin typeface="Arial"/>
                <a:ea typeface="Arial"/>
                <a:cs typeface="Arial"/>
              </a:defRPr>
            </a:lvl3pPr>
            <a:lvl4pPr>
              <a:buNone/>
              <a:defRPr sz="1800" b="0">
                <a:solidFill>
                  <a:srgbClr val="14284B"/>
                </a:solidFill>
                <a:latin typeface="Arial"/>
                <a:ea typeface="Arial"/>
                <a:cs typeface="Arial"/>
              </a:defRPr>
            </a:lvl4pPr>
            <a:lvl5pPr>
              <a:buNone/>
              <a:defRPr sz="1800" b="0">
                <a:solidFill>
                  <a:srgbClr val="14284B"/>
                </a:solidFill>
                <a:latin typeface="Arial"/>
                <a:ea typeface="Arial"/>
                <a:cs typeface="Arial"/>
              </a:defRPr>
            </a:lvl5pPr>
            <a:lvl6pPr>
              <a:buNone/>
              <a:defRPr sz="1800" b="0">
                <a:solidFill>
                  <a:srgbClr val="14284B"/>
                </a:solidFill>
                <a:latin typeface="Arial"/>
                <a:ea typeface="Arial"/>
                <a:cs typeface="Arial"/>
              </a:defRPr>
            </a:lvl6pPr>
            <a:lvl7pPr>
              <a:buNone/>
              <a:defRPr sz="1800" b="0">
                <a:solidFill>
                  <a:srgbClr val="14284B"/>
                </a:solidFill>
                <a:latin typeface="Arial"/>
                <a:ea typeface="Arial"/>
                <a:cs typeface="Arial"/>
              </a:defRPr>
            </a:lvl7pPr>
            <a:lvl8pPr>
              <a:buNone/>
              <a:defRPr sz="1800" b="0">
                <a:solidFill>
                  <a:srgbClr val="14284B"/>
                </a:solidFill>
                <a:latin typeface="Arial"/>
                <a:ea typeface="Arial"/>
                <a:cs typeface="Arial"/>
              </a:defRPr>
            </a:lvl8pPr>
            <a:lvl9pPr>
              <a:buNone/>
              <a:defRPr sz="1800" b="0">
                <a:solidFill>
                  <a:srgbClr val="14284B"/>
                </a:solidFill>
                <a:latin typeface="Arial"/>
                <a:ea typeface="Arial"/>
                <a:cs typeface="Arial"/>
              </a:defRPr>
            </a:lvl9pPr>
          </a:lstStyle>
          <a:p>
            <a:pPr>
              <a:buNone/>
              <a:defRPr sz="1800" b="0">
                <a:solidFill>
                  <a:srgbClr val="14284B"/>
                </a:solidFill>
                <a:latin typeface="Arial"/>
                <a:ea typeface="Arial"/>
                <a:cs typeface="Arial"/>
              </a:defRPr>
            </a:pPr>
            <a:r>
              <a:rPr sz="1800" b="0">
                <a:solidFill>
                  <a:srgbClr val="14284B"/>
                </a:solidFill>
                <a:latin typeface="Arial"/>
                <a:ea typeface="Arial"/>
                <a:cs typeface="Arial"/>
              </a:rPr>
              <a:t>This model assumes a constant outside supply and fast mixing inside. Differentiating the balance gives C′′ + (PS/V)C′ = 0, a constant-coefficient ODE.</a:t>
            </a:r>
          </a:p>
        </p:txBody>
      </p:sp>
      <p:sp>
        <p:nvSpPr>
          <p:cNvPr id="12" name="Rectangle 11">
            <a:extLst>
              <a:ext uri="{FF2B5EF4-FFF2-40B4-BE49-F238E27FC236}">
                <a16:creationId xmlns:a16="http://schemas.microsoft.com/office/drawing/2014/main" id="{12A52469-53BB-4061-AADA-037CEF0E8972}"/>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6</a:t>
            </a:r>
          </a:p>
        </p:txBody>
      </p:sp>
    </p:spTree>
    <p:extLst>
      <p:ext uri="{BB962C8B-B14F-4D97-AF65-F5344CB8AC3E}">
        <p14:creationId xmlns:p14="http://schemas.microsoft.com/office/powerpoint/2010/main" val="1102173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8276B9-5CB9-4A54-9AAB-8BFABD829D61}"/>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404E4812-0662-4BCD-8D9B-9DB2A72F493A}"/>
              </a:ext>
            </a:extLst>
          </p:cNvPr>
          <p:cNvSpPr>
            <a:spLocks noGrp="1"/>
          </p:cNvSpPr>
          <p:nvPr/>
        </p:nvSpPr>
        <p:spPr>
          <a:xfrm>
            <a:off x="552450" y="333375"/>
            <a:ext cx="1095375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SYMBOLIC SOLUTION</a:t>
            </a:r>
          </a:p>
        </p:txBody>
      </p:sp>
      <p:sp>
        <p:nvSpPr>
          <p:cNvPr id="3" name="Rectangle 2">
            <a:extLst>
              <a:ext uri="{FF2B5EF4-FFF2-40B4-BE49-F238E27FC236}">
                <a16:creationId xmlns:a16="http://schemas.microsoft.com/office/drawing/2014/main" id="{0B0B7E62-030B-4C47-B135-D656B3180D11}"/>
              </a:ext>
            </a:extLst>
          </p:cNvPr>
          <p:cNvSpPr>
            <a:spLocks noGrp="1"/>
          </p:cNvSpPr>
          <p:nvPr/>
        </p:nvSpPr>
        <p:spPr>
          <a:xfrm>
            <a:off x="552450" y="604838"/>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dirty="0">
                <a:solidFill>
                  <a:srgbClr val="14284B"/>
                </a:solidFill>
                <a:latin typeface="Georgia"/>
                <a:ea typeface="Georgia"/>
                <a:cs typeface="Georgia"/>
              </a:rPr>
              <a:t>Using Octave to Solve the ODE</a:t>
            </a:r>
          </a:p>
        </p:txBody>
      </p:sp>
      <p:sp>
        <p:nvSpPr>
          <p:cNvPr id="5" name="Rectangle 4">
            <a:extLst>
              <a:ext uri="{FF2B5EF4-FFF2-40B4-BE49-F238E27FC236}">
                <a16:creationId xmlns:a16="http://schemas.microsoft.com/office/drawing/2014/main" id="{79AE99AF-A0E6-40E8-82ED-E00B731007B4}"/>
              </a:ext>
            </a:extLst>
          </p:cNvPr>
          <p:cNvSpPr>
            <a:spLocks noGrp="1"/>
          </p:cNvSpPr>
          <p:nvPr/>
        </p:nvSpPr>
        <p:spPr>
          <a:xfrm>
            <a:off x="552449" y="1075053"/>
            <a:ext cx="11315085" cy="5256921"/>
          </a:xfrm>
          <a:prstGeom prst="rect">
            <a:avLst/>
          </a:prstGeom>
          <a:noFill/>
          <a:ln w="0">
            <a:noFill/>
            <a:prstDash val="solid"/>
          </a:ln>
        </p:spPr>
        <p:txBody>
          <a:bodyPr/>
          <a:lstStyle>
            <a:defPPr>
              <a:defRPr sz="1800" b="0">
                <a:solidFill>
                  <a:srgbClr val="14284B"/>
                </a:solidFill>
                <a:latin typeface="DejaVu Sans Mono"/>
                <a:ea typeface="DejaVu Sans Mono"/>
                <a:cs typeface="DejaVu Sans Mono"/>
              </a:defRPr>
            </a:defPPr>
            <a:lvl1pPr>
              <a:buNone/>
              <a:defRPr sz="1800" b="0">
                <a:solidFill>
                  <a:srgbClr val="14284B"/>
                </a:solidFill>
                <a:latin typeface="DejaVu Sans Mono"/>
                <a:ea typeface="DejaVu Sans Mono"/>
                <a:cs typeface="DejaVu Sans Mono"/>
              </a:defRPr>
            </a:lvl1pPr>
            <a:lvl2pPr>
              <a:buNone/>
              <a:defRPr sz="1800" b="0">
                <a:solidFill>
                  <a:srgbClr val="14284B"/>
                </a:solidFill>
                <a:latin typeface="DejaVu Sans Mono"/>
                <a:ea typeface="DejaVu Sans Mono"/>
                <a:cs typeface="DejaVu Sans Mono"/>
              </a:defRPr>
            </a:lvl2pPr>
            <a:lvl3pPr>
              <a:buNone/>
              <a:defRPr sz="1800" b="0">
                <a:solidFill>
                  <a:srgbClr val="14284B"/>
                </a:solidFill>
                <a:latin typeface="DejaVu Sans Mono"/>
                <a:ea typeface="DejaVu Sans Mono"/>
                <a:cs typeface="DejaVu Sans Mono"/>
              </a:defRPr>
            </a:lvl3pPr>
            <a:lvl4pPr>
              <a:buNone/>
              <a:defRPr sz="1800" b="0">
                <a:solidFill>
                  <a:srgbClr val="14284B"/>
                </a:solidFill>
                <a:latin typeface="DejaVu Sans Mono"/>
                <a:ea typeface="DejaVu Sans Mono"/>
                <a:cs typeface="DejaVu Sans Mono"/>
              </a:defRPr>
            </a:lvl4pPr>
            <a:lvl5pPr>
              <a:buNone/>
              <a:defRPr sz="1800" b="0">
                <a:solidFill>
                  <a:srgbClr val="14284B"/>
                </a:solidFill>
                <a:latin typeface="DejaVu Sans Mono"/>
                <a:ea typeface="DejaVu Sans Mono"/>
                <a:cs typeface="DejaVu Sans Mono"/>
              </a:defRPr>
            </a:lvl5pPr>
            <a:lvl6pPr>
              <a:buNone/>
              <a:defRPr sz="1800" b="0">
                <a:solidFill>
                  <a:srgbClr val="14284B"/>
                </a:solidFill>
                <a:latin typeface="DejaVu Sans Mono"/>
                <a:ea typeface="DejaVu Sans Mono"/>
                <a:cs typeface="DejaVu Sans Mono"/>
              </a:defRPr>
            </a:lvl6pPr>
            <a:lvl7pPr>
              <a:buNone/>
              <a:defRPr sz="1800" b="0">
                <a:solidFill>
                  <a:srgbClr val="14284B"/>
                </a:solidFill>
                <a:latin typeface="DejaVu Sans Mono"/>
                <a:ea typeface="DejaVu Sans Mono"/>
                <a:cs typeface="DejaVu Sans Mono"/>
              </a:defRPr>
            </a:lvl7pPr>
            <a:lvl8pPr>
              <a:buNone/>
              <a:defRPr sz="1800" b="0">
                <a:solidFill>
                  <a:srgbClr val="14284B"/>
                </a:solidFill>
                <a:latin typeface="DejaVu Sans Mono"/>
                <a:ea typeface="DejaVu Sans Mono"/>
                <a:cs typeface="DejaVu Sans Mono"/>
              </a:defRPr>
            </a:lvl8pPr>
            <a:lvl9pPr>
              <a:buNone/>
              <a:defRPr sz="1800" b="0">
                <a:solidFill>
                  <a:srgbClr val="14284B"/>
                </a:solidFill>
                <a:latin typeface="DejaVu Sans Mono"/>
                <a:ea typeface="DejaVu Sans Mono"/>
                <a:cs typeface="DejaVu Sans Mono"/>
              </a:defRPr>
            </a:lvl9pPr>
          </a:lstStyle>
          <a:p>
            <a:pPr>
              <a:buNone/>
              <a:defRPr sz="1800" b="0">
                <a:solidFill>
                  <a:srgbClr val="14284B"/>
                </a:solidFill>
                <a:latin typeface="DejaVu Sans Mono"/>
                <a:ea typeface="DejaVu Sans Mono"/>
                <a:cs typeface="DejaVu Sans Mono"/>
              </a:defRPr>
            </a:pPr>
            <a:r>
              <a:rPr sz="1250"/>
              <a:t>pkg load symbolic</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syms t</a:t>
            </a:r>
          </a:p>
          <a:p>
            <a:pPr>
              <a:buNone/>
              <a:defRPr sz="1800" b="0">
                <a:solidFill>
                  <a:srgbClr val="14284B"/>
                </a:solidFill>
                <a:latin typeface="DejaVu Sans Mono"/>
                <a:ea typeface="DejaVu Sans Mono"/>
                <a:cs typeface="DejaVu Sans Mono"/>
              </a:defRPr>
            </a:pPr>
            <a:r>
              <a:rPr sz="1250"/>
              <a:t>syms beta Cout positive</a:t>
            </a:r>
          </a:p>
          <a:p>
            <a:pPr>
              <a:buNone/>
              <a:defRPr sz="1800" b="0">
                <a:solidFill>
                  <a:srgbClr val="14284B"/>
                </a:solidFill>
                <a:latin typeface="DejaVu Sans Mono"/>
                <a:ea typeface="DejaVu Sans Mono"/>
                <a:cs typeface="DejaVu Sans Mono"/>
              </a:defRPr>
            </a:pPr>
            <a:r>
              <a:rPr sz="1250"/>
              <a:t>syms C(t)</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dC = diff(C,t);</a:t>
            </a:r>
          </a:p>
          <a:p>
            <a:pPr>
              <a:buNone/>
              <a:defRPr sz="1800" b="0">
                <a:solidFill>
                  <a:srgbClr val="14284B"/>
                </a:solidFill>
                <a:latin typeface="DejaVu Sans Mono"/>
                <a:ea typeface="DejaVu Sans Mono"/>
                <a:cs typeface="DejaVu Sans Mono"/>
              </a:defRPr>
            </a:pPr>
            <a:r>
              <a:rPr sz="1250"/>
              <a:t>ode = diff(C,t,2) + beta*dC == 0;</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CF = dsolve(ode);</a:t>
            </a:r>
          </a:p>
          <a:p>
            <a:pPr>
              <a:buNone/>
              <a:defRPr sz="1800" b="0">
                <a:solidFill>
                  <a:srgbClr val="14284B"/>
                </a:solidFill>
                <a:latin typeface="DejaVu Sans Mono"/>
                <a:ea typeface="DejaVu Sans Mono"/>
                <a:cs typeface="DejaVu Sans Mono"/>
              </a:defRPr>
            </a:pPr>
            <a:r>
              <a:rPr sz="1250"/>
              <a:t>PI = sym(0);</a:t>
            </a:r>
          </a:p>
          <a:p>
            <a:pPr>
              <a:buNone/>
              <a:defRPr sz="1800" b="0">
                <a:solidFill>
                  <a:srgbClr val="14284B"/>
                </a:solidFill>
                <a:latin typeface="DejaVu Sans Mono"/>
                <a:ea typeface="DejaVu Sans Mono"/>
                <a:cs typeface="DejaVu Sans Mono"/>
              </a:defRPr>
            </a:pPr>
            <a:r>
              <a:rPr sz="1250"/>
              <a:t>general_solution = CF + PI;</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solution = simplify(dsolve(ode, ...</a:t>
            </a:r>
          </a:p>
          <a:p>
            <a:pPr>
              <a:buNone/>
              <a:defRPr sz="1800" b="0">
                <a:solidFill>
                  <a:srgbClr val="14284B"/>
                </a:solidFill>
                <a:latin typeface="DejaVu Sans Mono"/>
                <a:ea typeface="DejaVu Sans Mono"/>
                <a:cs typeface="DejaVu Sans Mono"/>
              </a:defRPr>
            </a:pPr>
            <a:r>
              <a:rPr sz="1250"/>
              <a:t>           C(0)==0, dC(0)==beta*Cout));</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disp('Complementary function:');</a:t>
            </a:r>
          </a:p>
          <a:p>
            <a:pPr>
              <a:buNone/>
              <a:defRPr sz="1800" b="0">
                <a:solidFill>
                  <a:srgbClr val="14284B"/>
                </a:solidFill>
                <a:latin typeface="DejaVu Sans Mono"/>
                <a:ea typeface="DejaVu Sans Mono"/>
                <a:cs typeface="DejaVu Sans Mono"/>
              </a:defRPr>
            </a:pPr>
            <a:r>
              <a:rPr sz="1250"/>
              <a:t>disp(CF);</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disp('Particular integral:');</a:t>
            </a:r>
          </a:p>
          <a:p>
            <a:pPr>
              <a:buNone/>
              <a:defRPr sz="1800" b="0">
                <a:solidFill>
                  <a:srgbClr val="14284B"/>
                </a:solidFill>
                <a:latin typeface="DejaVu Sans Mono"/>
                <a:ea typeface="DejaVu Sans Mono"/>
                <a:cs typeface="DejaVu Sans Mono"/>
              </a:defRPr>
            </a:pPr>
            <a:r>
              <a:rPr sz="1250"/>
              <a:t>disp(PI);</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disp('General solution:');</a:t>
            </a:r>
          </a:p>
          <a:p>
            <a:pPr>
              <a:buNone/>
              <a:defRPr sz="1800" b="0">
                <a:solidFill>
                  <a:srgbClr val="14284B"/>
                </a:solidFill>
                <a:latin typeface="DejaVu Sans Mono"/>
                <a:ea typeface="DejaVu Sans Mono"/>
                <a:cs typeface="DejaVu Sans Mono"/>
              </a:defRPr>
            </a:pPr>
            <a:r>
              <a:rPr sz="1250"/>
              <a:t>disp(general_solution);</a:t>
            </a:r>
          </a:p>
          <a:p>
            <a:pPr>
              <a:buNone/>
              <a:defRPr sz="1800" b="0">
                <a:solidFill>
                  <a:srgbClr val="14284B"/>
                </a:solidFill>
                <a:latin typeface="DejaVu Sans Mono"/>
                <a:ea typeface="DejaVu Sans Mono"/>
                <a:cs typeface="DejaVu Sans Mono"/>
              </a:defRPr>
            </a:pPr>
            <a:endParaRPr sz="1250"/>
          </a:p>
          <a:p>
            <a:pPr>
              <a:buNone/>
              <a:defRPr sz="1800" b="0">
                <a:solidFill>
                  <a:srgbClr val="14284B"/>
                </a:solidFill>
                <a:latin typeface="DejaVu Sans Mono"/>
                <a:ea typeface="DejaVu Sans Mono"/>
                <a:cs typeface="DejaVu Sans Mono"/>
              </a:defRPr>
            </a:pPr>
            <a:r>
              <a:rPr sz="1250"/>
              <a:t>disp('Final solution with initial conditions:');</a:t>
            </a:r>
          </a:p>
          <a:p>
            <a:pPr>
              <a:buNone/>
              <a:defRPr sz="1800" b="0">
                <a:solidFill>
                  <a:srgbClr val="14284B"/>
                </a:solidFill>
                <a:latin typeface="DejaVu Sans Mono"/>
                <a:ea typeface="DejaVu Sans Mono"/>
                <a:cs typeface="DejaVu Sans Mono"/>
              </a:defRPr>
            </a:pPr>
            <a:r>
              <a:rPr sz="1250"/>
              <a:t>disp(solution);</a:t>
            </a:r>
            <a:endParaRPr sz="1250" b="0">
              <a:solidFill>
                <a:srgbClr val="14284B"/>
              </a:solidFill>
              <a:latin typeface="DejaVu Sans Mono"/>
              <a:ea typeface="DejaVu Sans Mono"/>
              <a:cs typeface="DejaVu Sans Mono"/>
            </a:endParaRPr>
          </a:p>
        </p:txBody>
      </p:sp>
      <p:sp>
        <p:nvSpPr>
          <p:cNvPr id="8" name="Rectangle 7">
            <a:extLst>
              <a:ext uri="{FF2B5EF4-FFF2-40B4-BE49-F238E27FC236}">
                <a16:creationId xmlns:a16="http://schemas.microsoft.com/office/drawing/2014/main" id="{185704F4-C571-4D26-8DF7-37C69F33C91F}"/>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9</a:t>
            </a:r>
          </a:p>
        </p:txBody>
      </p:sp>
      <p:pic>
        <p:nvPicPr>
          <p:cNvPr id="11" name="Picture 10">
            <a:extLst>
              <a:ext uri="{FF2B5EF4-FFF2-40B4-BE49-F238E27FC236}">
                <a16:creationId xmlns:a16="http://schemas.microsoft.com/office/drawing/2014/main" id="{2709EEDD-1DEF-4F80-ACA4-FB5B802BD877}"/>
              </a:ext>
            </a:extLst>
          </p:cNvPr>
          <p:cNvPicPr>
            <a:picLocks noChangeAspect="1"/>
          </p:cNvPicPr>
          <p:nvPr/>
        </p:nvPicPr>
        <p:blipFill>
          <a:blip r:embed="rId3"/>
          <a:stretch>
            <a:fillRect/>
          </a:stretch>
        </p:blipFill>
        <p:spPr>
          <a:xfrm>
            <a:off x="5709558" y="1223963"/>
            <a:ext cx="4633362" cy="4930567"/>
          </a:xfrm>
          <a:prstGeom prst="rect">
            <a:avLst/>
          </a:prstGeom>
        </p:spPr>
      </p:pic>
    </p:spTree>
    <p:extLst>
      <p:ext uri="{BB962C8B-B14F-4D97-AF65-F5344CB8AC3E}">
        <p14:creationId xmlns:p14="http://schemas.microsoft.com/office/powerpoint/2010/main" val="406164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6F664E8-7D0D-F5F6-E244-EA8825105E6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12D64D2-6E95-F52F-8B2C-E3954213BC4F}"/>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643F1DFD-4364-03C3-9CD8-65FB262C982F}"/>
              </a:ext>
            </a:extLst>
          </p:cNvPr>
          <p:cNvSpPr>
            <a:spLocks noGrp="1"/>
          </p:cNvSpPr>
          <p:nvPr/>
        </p:nvSpPr>
        <p:spPr>
          <a:xfrm>
            <a:off x="552450" y="333375"/>
            <a:ext cx="1095375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SYMBOLIC SOLUTION</a:t>
            </a:r>
          </a:p>
        </p:txBody>
      </p:sp>
      <p:sp>
        <p:nvSpPr>
          <p:cNvPr id="3" name="Rectangle 2">
            <a:extLst>
              <a:ext uri="{FF2B5EF4-FFF2-40B4-BE49-F238E27FC236}">
                <a16:creationId xmlns:a16="http://schemas.microsoft.com/office/drawing/2014/main" id="{EAE5F369-AC8C-3F37-7660-4D9D57A5E85D}"/>
              </a:ext>
            </a:extLst>
          </p:cNvPr>
          <p:cNvSpPr>
            <a:spLocks noGrp="1"/>
          </p:cNvSpPr>
          <p:nvPr/>
        </p:nvSpPr>
        <p:spPr>
          <a:xfrm>
            <a:off x="504825" y="5565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lang="en-US" sz="2400" b="1" dirty="0">
                <a:solidFill>
                  <a:srgbClr val="14284B"/>
                </a:solidFill>
                <a:latin typeface="Georgia"/>
                <a:ea typeface="Georgia"/>
                <a:cs typeface="Georgia"/>
              </a:rPr>
              <a:t>Octave output</a:t>
            </a:r>
            <a:endParaRPr sz="2400" b="1" dirty="0">
              <a:solidFill>
                <a:srgbClr val="14284B"/>
              </a:solidFill>
              <a:latin typeface="Georgia"/>
              <a:ea typeface="Georgia"/>
              <a:cs typeface="Georgia"/>
            </a:endParaRPr>
          </a:p>
        </p:txBody>
      </p:sp>
      <p:sp>
        <p:nvSpPr>
          <p:cNvPr id="8" name="Rectangle 7">
            <a:extLst>
              <a:ext uri="{FF2B5EF4-FFF2-40B4-BE49-F238E27FC236}">
                <a16:creationId xmlns:a16="http://schemas.microsoft.com/office/drawing/2014/main" id="{720EACFA-71F7-96A7-289D-3AC0568DA91B}"/>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9</a:t>
            </a:r>
          </a:p>
        </p:txBody>
      </p:sp>
      <p:pic>
        <p:nvPicPr>
          <p:cNvPr id="6" name="Picture 5">
            <a:extLst>
              <a:ext uri="{FF2B5EF4-FFF2-40B4-BE49-F238E27FC236}">
                <a16:creationId xmlns:a16="http://schemas.microsoft.com/office/drawing/2014/main" id="{A5962E1E-72B8-57A7-07E3-9978EA6A8435}"/>
              </a:ext>
            </a:extLst>
          </p:cNvPr>
          <p:cNvPicPr>
            <a:picLocks noChangeAspect="1"/>
          </p:cNvPicPr>
          <p:nvPr/>
        </p:nvPicPr>
        <p:blipFill>
          <a:blip r:embed="rId3"/>
          <a:stretch>
            <a:fillRect/>
          </a:stretch>
        </p:blipFill>
        <p:spPr>
          <a:xfrm>
            <a:off x="1347236" y="1060612"/>
            <a:ext cx="9182896" cy="5464013"/>
          </a:xfrm>
          <a:prstGeom prst="rect">
            <a:avLst/>
          </a:prstGeom>
        </p:spPr>
      </p:pic>
    </p:spTree>
    <p:extLst>
      <p:ext uri="{BB962C8B-B14F-4D97-AF65-F5344CB8AC3E}">
        <p14:creationId xmlns:p14="http://schemas.microsoft.com/office/powerpoint/2010/main" val="1900932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5F4C41B-C800-4D25-A526-C06C595ED16E}"/>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19D115A0-B603-42B4-A987-774744299AA9}"/>
              </a:ext>
            </a:extLst>
          </p:cNvPr>
          <p:cNvSpPr>
            <a:spLocks noGrp="1"/>
          </p:cNvSpPr>
          <p:nvPr/>
        </p:nvSpPr>
        <p:spPr>
          <a:xfrm>
            <a:off x="552450" y="333375"/>
            <a:ext cx="1095375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MATHEMATICAL SOLUTION</a:t>
            </a:r>
          </a:p>
        </p:txBody>
      </p:sp>
      <p:sp>
        <p:nvSpPr>
          <p:cNvPr id="3" name="Rectangle 2">
            <a:extLst>
              <a:ext uri="{FF2B5EF4-FFF2-40B4-BE49-F238E27FC236}">
                <a16:creationId xmlns:a16="http://schemas.microsoft.com/office/drawing/2014/main" id="{C21B2E9B-2AA5-44A2-9567-F32E6EF8EE4E}"/>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The ODE, Complementary Function and Particular Integral</a:t>
            </a:r>
          </a:p>
        </p:txBody>
      </p:sp>
      <p:sp>
        <p:nvSpPr>
          <p:cNvPr id="5" name="Rectangle 4">
            <a:extLst>
              <a:ext uri="{FF2B5EF4-FFF2-40B4-BE49-F238E27FC236}">
                <a16:creationId xmlns:a16="http://schemas.microsoft.com/office/drawing/2014/main" id="{3F911E4E-05C1-4F4C-9EF8-283477A34E37}"/>
              </a:ext>
            </a:extLst>
          </p:cNvPr>
          <p:cNvSpPr>
            <a:spLocks noGrp="1"/>
          </p:cNvSpPr>
          <p:nvPr/>
        </p:nvSpPr>
        <p:spPr>
          <a:xfrm>
            <a:off x="552450" y="1524000"/>
            <a:ext cx="11049000" cy="361950"/>
          </a:xfrm>
          <a:prstGeom prst="rect">
            <a:avLst/>
          </a:prstGeom>
          <a:noFill/>
          <a:ln w="0">
            <a:noFill/>
            <a:prstDash val="solid"/>
          </a:ln>
        </p:spPr>
        <p:txBody>
          <a:bodyPr/>
          <a:lstStyle>
            <a:defPPr>
              <a:defRPr sz="2025" b="1">
                <a:solidFill>
                  <a:srgbClr val="2F6FB5"/>
                </a:solidFill>
                <a:latin typeface="Arial"/>
                <a:ea typeface="Arial"/>
                <a:cs typeface="Arial"/>
              </a:defRPr>
            </a:defPPr>
            <a:lvl1pPr>
              <a:buNone/>
              <a:defRPr sz="2025" b="1">
                <a:solidFill>
                  <a:srgbClr val="2F6FB5"/>
                </a:solidFill>
                <a:latin typeface="Arial"/>
                <a:ea typeface="Arial"/>
                <a:cs typeface="Arial"/>
              </a:defRPr>
            </a:lvl1pPr>
            <a:lvl2pPr>
              <a:buNone/>
              <a:defRPr sz="2025" b="1">
                <a:solidFill>
                  <a:srgbClr val="2F6FB5"/>
                </a:solidFill>
                <a:latin typeface="Arial"/>
                <a:ea typeface="Arial"/>
                <a:cs typeface="Arial"/>
              </a:defRPr>
            </a:lvl2pPr>
            <a:lvl3pPr>
              <a:buNone/>
              <a:defRPr sz="2025" b="1">
                <a:solidFill>
                  <a:srgbClr val="2F6FB5"/>
                </a:solidFill>
                <a:latin typeface="Arial"/>
                <a:ea typeface="Arial"/>
                <a:cs typeface="Arial"/>
              </a:defRPr>
            </a:lvl3pPr>
            <a:lvl4pPr>
              <a:buNone/>
              <a:defRPr sz="2025" b="1">
                <a:solidFill>
                  <a:srgbClr val="2F6FB5"/>
                </a:solidFill>
                <a:latin typeface="Arial"/>
                <a:ea typeface="Arial"/>
                <a:cs typeface="Arial"/>
              </a:defRPr>
            </a:lvl4pPr>
            <a:lvl5pPr>
              <a:buNone/>
              <a:defRPr sz="2025" b="1">
                <a:solidFill>
                  <a:srgbClr val="2F6FB5"/>
                </a:solidFill>
                <a:latin typeface="Arial"/>
                <a:ea typeface="Arial"/>
                <a:cs typeface="Arial"/>
              </a:defRPr>
            </a:lvl5pPr>
            <a:lvl6pPr>
              <a:buNone/>
              <a:defRPr sz="2025" b="1">
                <a:solidFill>
                  <a:srgbClr val="2F6FB5"/>
                </a:solidFill>
                <a:latin typeface="Arial"/>
                <a:ea typeface="Arial"/>
                <a:cs typeface="Arial"/>
              </a:defRPr>
            </a:lvl6pPr>
            <a:lvl7pPr>
              <a:buNone/>
              <a:defRPr sz="2025" b="1">
                <a:solidFill>
                  <a:srgbClr val="2F6FB5"/>
                </a:solidFill>
                <a:latin typeface="Arial"/>
                <a:ea typeface="Arial"/>
                <a:cs typeface="Arial"/>
              </a:defRPr>
            </a:lvl7pPr>
            <a:lvl8pPr>
              <a:buNone/>
              <a:defRPr sz="2025" b="1">
                <a:solidFill>
                  <a:srgbClr val="2F6FB5"/>
                </a:solidFill>
                <a:latin typeface="Arial"/>
                <a:ea typeface="Arial"/>
                <a:cs typeface="Arial"/>
              </a:defRPr>
            </a:lvl8pPr>
            <a:lvl9pPr>
              <a:buNone/>
              <a:defRPr sz="2025" b="1">
                <a:solidFill>
                  <a:srgbClr val="2F6FB5"/>
                </a:solidFill>
                <a:latin typeface="Arial"/>
                <a:ea typeface="Arial"/>
                <a:cs typeface="Arial"/>
              </a:defRPr>
            </a:lvl9pPr>
          </a:lstStyle>
          <a:p>
            <a:pPr>
              <a:buNone/>
              <a:defRPr sz="2025" b="1">
                <a:solidFill>
                  <a:srgbClr val="2F6FB5"/>
                </a:solidFill>
                <a:latin typeface="Arial"/>
                <a:ea typeface="Arial"/>
                <a:cs typeface="Arial"/>
              </a:defRPr>
            </a:pPr>
            <a:r>
              <a:rPr sz="2025" b="1">
                <a:solidFill>
                  <a:srgbClr val="2F6FB5"/>
                </a:solidFill>
                <a:latin typeface="Arial"/>
                <a:ea typeface="Arial"/>
                <a:cs typeface="Arial"/>
              </a:rPr>
              <a:t>1. The ODE</a:t>
            </a:r>
          </a:p>
        </p:txBody>
      </p:sp>
      <p:sp>
        <p:nvSpPr>
          <p:cNvPr id="6" name="Rectangle 5">
            <a:extLst>
              <a:ext uri="{FF2B5EF4-FFF2-40B4-BE49-F238E27FC236}">
                <a16:creationId xmlns:a16="http://schemas.microsoft.com/office/drawing/2014/main" id="{74348039-2725-43FC-8379-1705D4195BA7}"/>
              </a:ext>
            </a:extLst>
          </p:cNvPr>
          <p:cNvSpPr>
            <a:spLocks noGrp="1"/>
          </p:cNvSpPr>
          <p:nvPr/>
        </p:nvSpPr>
        <p:spPr>
          <a:xfrm>
            <a:off x="552450" y="1971675"/>
            <a:ext cx="11049000" cy="495300"/>
          </a:xfrm>
          <a:prstGeom prst="rect">
            <a:avLst/>
          </a:prstGeom>
          <a:noFill/>
          <a:ln w="0">
            <a:noFill/>
            <a:prstDash val="solid"/>
          </a:ln>
        </p:spPr>
        <p:txBody>
          <a:bodyPr/>
          <a:lstStyle>
            <a:defPPr>
              <a:defRPr sz="2475" b="0">
                <a:solidFill>
                  <a:srgbClr val="14284B"/>
                </a:solidFill>
                <a:latin typeface="Arial"/>
                <a:ea typeface="Arial"/>
                <a:cs typeface="Arial"/>
              </a:defRPr>
            </a:defPPr>
            <a:lvl1pPr>
              <a:buNone/>
              <a:defRPr sz="2475" b="0">
                <a:solidFill>
                  <a:srgbClr val="14284B"/>
                </a:solidFill>
                <a:latin typeface="Arial"/>
                <a:ea typeface="Arial"/>
                <a:cs typeface="Arial"/>
              </a:defRPr>
            </a:lvl1pPr>
            <a:lvl2pPr>
              <a:buNone/>
              <a:defRPr sz="2475" b="0">
                <a:solidFill>
                  <a:srgbClr val="14284B"/>
                </a:solidFill>
                <a:latin typeface="Arial"/>
                <a:ea typeface="Arial"/>
                <a:cs typeface="Arial"/>
              </a:defRPr>
            </a:lvl2pPr>
            <a:lvl3pPr>
              <a:buNone/>
              <a:defRPr sz="2475" b="0">
                <a:solidFill>
                  <a:srgbClr val="14284B"/>
                </a:solidFill>
                <a:latin typeface="Arial"/>
                <a:ea typeface="Arial"/>
                <a:cs typeface="Arial"/>
              </a:defRPr>
            </a:lvl3pPr>
            <a:lvl4pPr>
              <a:buNone/>
              <a:defRPr sz="2475" b="0">
                <a:solidFill>
                  <a:srgbClr val="14284B"/>
                </a:solidFill>
                <a:latin typeface="Arial"/>
                <a:ea typeface="Arial"/>
                <a:cs typeface="Arial"/>
              </a:defRPr>
            </a:lvl4pPr>
            <a:lvl5pPr>
              <a:buNone/>
              <a:defRPr sz="2475" b="0">
                <a:solidFill>
                  <a:srgbClr val="14284B"/>
                </a:solidFill>
                <a:latin typeface="Arial"/>
                <a:ea typeface="Arial"/>
                <a:cs typeface="Arial"/>
              </a:defRPr>
            </a:lvl5pPr>
            <a:lvl6pPr>
              <a:buNone/>
              <a:defRPr sz="2475" b="0">
                <a:solidFill>
                  <a:srgbClr val="14284B"/>
                </a:solidFill>
                <a:latin typeface="Arial"/>
                <a:ea typeface="Arial"/>
                <a:cs typeface="Arial"/>
              </a:defRPr>
            </a:lvl6pPr>
            <a:lvl7pPr>
              <a:buNone/>
              <a:defRPr sz="2475" b="0">
                <a:solidFill>
                  <a:srgbClr val="14284B"/>
                </a:solidFill>
                <a:latin typeface="Arial"/>
                <a:ea typeface="Arial"/>
                <a:cs typeface="Arial"/>
              </a:defRPr>
            </a:lvl7pPr>
            <a:lvl8pPr>
              <a:buNone/>
              <a:defRPr sz="2475" b="0">
                <a:solidFill>
                  <a:srgbClr val="14284B"/>
                </a:solidFill>
                <a:latin typeface="Arial"/>
                <a:ea typeface="Arial"/>
                <a:cs typeface="Arial"/>
              </a:defRPr>
            </a:lvl8pPr>
            <a:lvl9pPr>
              <a:buNone/>
              <a:defRPr sz="2475" b="0">
                <a:solidFill>
                  <a:srgbClr val="14284B"/>
                </a:solidFill>
                <a:latin typeface="Arial"/>
                <a:ea typeface="Arial"/>
                <a:cs typeface="Arial"/>
              </a:defRPr>
            </a:lvl9pPr>
          </a:lstStyle>
          <a:p>
            <a:pPr>
              <a:buNone/>
              <a:defRPr sz="2475" b="0">
                <a:solidFill>
                  <a:srgbClr val="14284B"/>
                </a:solidFill>
                <a:latin typeface="Arial"/>
                <a:ea typeface="Arial"/>
                <a:cs typeface="Arial"/>
              </a:defRPr>
            </a:pPr>
            <a:r>
              <a:rPr sz="2475" b="0">
                <a:solidFill>
                  <a:srgbClr val="14284B"/>
                </a:solidFill>
                <a:latin typeface="Arial"/>
                <a:ea typeface="Arial"/>
                <a:cs typeface="Arial"/>
              </a:rPr>
              <a:t>C′′ + βC′ = 0,     where β = PS/V &gt; 0</a:t>
            </a:r>
          </a:p>
        </p:txBody>
      </p:sp>
      <p:sp>
        <p:nvSpPr>
          <p:cNvPr id="7" name="Rectangle 6">
            <a:extLst>
              <a:ext uri="{FF2B5EF4-FFF2-40B4-BE49-F238E27FC236}">
                <a16:creationId xmlns:a16="http://schemas.microsoft.com/office/drawing/2014/main" id="{D17D94C4-A6F7-4C61-8858-AAD82CE40ECF}"/>
              </a:ext>
            </a:extLst>
          </p:cNvPr>
          <p:cNvSpPr>
            <a:spLocks noGrp="1"/>
          </p:cNvSpPr>
          <p:nvPr/>
        </p:nvSpPr>
        <p:spPr>
          <a:xfrm>
            <a:off x="552450" y="2647950"/>
            <a:ext cx="11049000" cy="361950"/>
          </a:xfrm>
          <a:prstGeom prst="rect">
            <a:avLst/>
          </a:prstGeom>
          <a:noFill/>
          <a:ln w="0">
            <a:noFill/>
            <a:prstDash val="solid"/>
          </a:ln>
        </p:spPr>
        <p:txBody>
          <a:bodyPr/>
          <a:lstStyle>
            <a:defPPr>
              <a:defRPr sz="2025" b="1">
                <a:solidFill>
                  <a:srgbClr val="2F6FB5"/>
                </a:solidFill>
                <a:latin typeface="Arial"/>
                <a:ea typeface="Arial"/>
                <a:cs typeface="Arial"/>
              </a:defRPr>
            </a:defPPr>
            <a:lvl1pPr>
              <a:buNone/>
              <a:defRPr sz="2025" b="1">
                <a:solidFill>
                  <a:srgbClr val="2F6FB5"/>
                </a:solidFill>
                <a:latin typeface="Arial"/>
                <a:ea typeface="Arial"/>
                <a:cs typeface="Arial"/>
              </a:defRPr>
            </a:lvl1pPr>
            <a:lvl2pPr>
              <a:buNone/>
              <a:defRPr sz="2025" b="1">
                <a:solidFill>
                  <a:srgbClr val="2F6FB5"/>
                </a:solidFill>
                <a:latin typeface="Arial"/>
                <a:ea typeface="Arial"/>
                <a:cs typeface="Arial"/>
              </a:defRPr>
            </a:lvl2pPr>
            <a:lvl3pPr>
              <a:buNone/>
              <a:defRPr sz="2025" b="1">
                <a:solidFill>
                  <a:srgbClr val="2F6FB5"/>
                </a:solidFill>
                <a:latin typeface="Arial"/>
                <a:ea typeface="Arial"/>
                <a:cs typeface="Arial"/>
              </a:defRPr>
            </a:lvl3pPr>
            <a:lvl4pPr>
              <a:buNone/>
              <a:defRPr sz="2025" b="1">
                <a:solidFill>
                  <a:srgbClr val="2F6FB5"/>
                </a:solidFill>
                <a:latin typeface="Arial"/>
                <a:ea typeface="Arial"/>
                <a:cs typeface="Arial"/>
              </a:defRPr>
            </a:lvl4pPr>
            <a:lvl5pPr>
              <a:buNone/>
              <a:defRPr sz="2025" b="1">
                <a:solidFill>
                  <a:srgbClr val="2F6FB5"/>
                </a:solidFill>
                <a:latin typeface="Arial"/>
                <a:ea typeface="Arial"/>
                <a:cs typeface="Arial"/>
              </a:defRPr>
            </a:lvl5pPr>
            <a:lvl6pPr>
              <a:buNone/>
              <a:defRPr sz="2025" b="1">
                <a:solidFill>
                  <a:srgbClr val="2F6FB5"/>
                </a:solidFill>
                <a:latin typeface="Arial"/>
                <a:ea typeface="Arial"/>
                <a:cs typeface="Arial"/>
              </a:defRPr>
            </a:lvl6pPr>
            <a:lvl7pPr>
              <a:buNone/>
              <a:defRPr sz="2025" b="1">
                <a:solidFill>
                  <a:srgbClr val="2F6FB5"/>
                </a:solidFill>
                <a:latin typeface="Arial"/>
                <a:ea typeface="Arial"/>
                <a:cs typeface="Arial"/>
              </a:defRPr>
            </a:lvl7pPr>
            <a:lvl8pPr>
              <a:buNone/>
              <a:defRPr sz="2025" b="1">
                <a:solidFill>
                  <a:srgbClr val="2F6FB5"/>
                </a:solidFill>
                <a:latin typeface="Arial"/>
                <a:ea typeface="Arial"/>
                <a:cs typeface="Arial"/>
              </a:defRPr>
            </a:lvl8pPr>
            <a:lvl9pPr>
              <a:buNone/>
              <a:defRPr sz="2025" b="1">
                <a:solidFill>
                  <a:srgbClr val="2F6FB5"/>
                </a:solidFill>
                <a:latin typeface="Arial"/>
                <a:ea typeface="Arial"/>
                <a:cs typeface="Arial"/>
              </a:defRPr>
            </a:lvl9pPr>
          </a:lstStyle>
          <a:p>
            <a:pPr>
              <a:buNone/>
              <a:defRPr sz="2025" b="1">
                <a:solidFill>
                  <a:srgbClr val="2F6FB5"/>
                </a:solidFill>
                <a:latin typeface="Arial"/>
                <a:ea typeface="Arial"/>
                <a:cs typeface="Arial"/>
              </a:defRPr>
            </a:pPr>
            <a:r>
              <a:rPr sz="2025" b="1">
                <a:solidFill>
                  <a:srgbClr val="2F6FB5"/>
                </a:solidFill>
                <a:latin typeface="Arial"/>
                <a:ea typeface="Arial"/>
                <a:cs typeface="Arial"/>
              </a:rPr>
              <a:t>2. Complementary function (C.F.)</a:t>
            </a:r>
          </a:p>
        </p:txBody>
      </p:sp>
      <p:sp>
        <p:nvSpPr>
          <p:cNvPr id="8" name="Rectangle 7">
            <a:extLst>
              <a:ext uri="{FF2B5EF4-FFF2-40B4-BE49-F238E27FC236}">
                <a16:creationId xmlns:a16="http://schemas.microsoft.com/office/drawing/2014/main" id="{B276F41E-F2BF-4AEC-AC0F-8BF6A792836E}"/>
              </a:ext>
            </a:extLst>
          </p:cNvPr>
          <p:cNvSpPr>
            <a:spLocks noGrp="1"/>
          </p:cNvSpPr>
          <p:nvPr/>
        </p:nvSpPr>
        <p:spPr>
          <a:xfrm>
            <a:off x="552450" y="3095625"/>
            <a:ext cx="11049000" cy="1190625"/>
          </a:xfrm>
          <a:prstGeom prst="rect">
            <a:avLst/>
          </a:prstGeom>
          <a:noFill/>
          <a:ln w="0">
            <a:noFill/>
            <a:prstDash val="solid"/>
          </a:ln>
        </p:spPr>
        <p:txBody>
          <a:bodyPr/>
          <a:lstStyle>
            <a:defPPr>
              <a:defRPr sz="2175" b="0">
                <a:solidFill>
                  <a:srgbClr val="14284B"/>
                </a:solidFill>
                <a:latin typeface="Arial"/>
                <a:ea typeface="Arial"/>
                <a:cs typeface="Arial"/>
              </a:defRPr>
            </a:defPPr>
            <a:lvl1pPr>
              <a:buNone/>
              <a:defRPr sz="2175" b="0">
                <a:solidFill>
                  <a:srgbClr val="14284B"/>
                </a:solidFill>
                <a:latin typeface="Arial"/>
                <a:ea typeface="Arial"/>
                <a:cs typeface="Arial"/>
              </a:defRPr>
            </a:lvl1pPr>
            <a:lvl2pPr>
              <a:buNone/>
              <a:defRPr sz="2175" b="0">
                <a:solidFill>
                  <a:srgbClr val="14284B"/>
                </a:solidFill>
                <a:latin typeface="Arial"/>
                <a:ea typeface="Arial"/>
                <a:cs typeface="Arial"/>
              </a:defRPr>
            </a:lvl2pPr>
            <a:lvl3pPr>
              <a:buNone/>
              <a:defRPr sz="2175" b="0">
                <a:solidFill>
                  <a:srgbClr val="14284B"/>
                </a:solidFill>
                <a:latin typeface="Arial"/>
                <a:ea typeface="Arial"/>
                <a:cs typeface="Arial"/>
              </a:defRPr>
            </a:lvl3pPr>
            <a:lvl4pPr>
              <a:buNone/>
              <a:defRPr sz="2175" b="0">
                <a:solidFill>
                  <a:srgbClr val="14284B"/>
                </a:solidFill>
                <a:latin typeface="Arial"/>
                <a:ea typeface="Arial"/>
                <a:cs typeface="Arial"/>
              </a:defRPr>
            </a:lvl4pPr>
            <a:lvl5pPr>
              <a:buNone/>
              <a:defRPr sz="2175" b="0">
                <a:solidFill>
                  <a:srgbClr val="14284B"/>
                </a:solidFill>
                <a:latin typeface="Arial"/>
                <a:ea typeface="Arial"/>
                <a:cs typeface="Arial"/>
              </a:defRPr>
            </a:lvl5pPr>
            <a:lvl6pPr>
              <a:buNone/>
              <a:defRPr sz="2175" b="0">
                <a:solidFill>
                  <a:srgbClr val="14284B"/>
                </a:solidFill>
                <a:latin typeface="Arial"/>
                <a:ea typeface="Arial"/>
                <a:cs typeface="Arial"/>
              </a:defRPr>
            </a:lvl6pPr>
            <a:lvl7pPr>
              <a:buNone/>
              <a:defRPr sz="2175" b="0">
                <a:solidFill>
                  <a:srgbClr val="14284B"/>
                </a:solidFill>
                <a:latin typeface="Arial"/>
                <a:ea typeface="Arial"/>
                <a:cs typeface="Arial"/>
              </a:defRPr>
            </a:lvl7pPr>
            <a:lvl8pPr>
              <a:buNone/>
              <a:defRPr sz="2175" b="0">
                <a:solidFill>
                  <a:srgbClr val="14284B"/>
                </a:solidFill>
                <a:latin typeface="Arial"/>
                <a:ea typeface="Arial"/>
                <a:cs typeface="Arial"/>
              </a:defRPr>
            </a:lvl8pPr>
            <a:lvl9pPr>
              <a:buNone/>
              <a:defRPr sz="2175" b="0">
                <a:solidFill>
                  <a:srgbClr val="14284B"/>
                </a:solidFill>
                <a:latin typeface="Arial"/>
                <a:ea typeface="Arial"/>
                <a:cs typeface="Arial"/>
              </a:defRPr>
            </a:lvl9pPr>
          </a:lstStyle>
          <a:p>
            <a:pPr>
              <a:buNone/>
              <a:defRPr sz="2175" b="0">
                <a:solidFill>
                  <a:srgbClr val="14284B"/>
                </a:solidFill>
                <a:latin typeface="Arial"/>
                <a:ea typeface="Arial"/>
                <a:cs typeface="Arial"/>
              </a:defRPr>
            </a:pPr>
            <a:r>
              <a:rPr sz="2175" b="0">
                <a:solidFill>
                  <a:srgbClr val="14284B"/>
                </a:solidFill>
                <a:latin typeface="Arial"/>
                <a:ea typeface="Arial"/>
                <a:cs typeface="Arial"/>
              </a:rPr>
              <a:t>Auxiliary equation: m² + βm = m(m + β) = 0</a:t>
            </a:r>
          </a:p>
          <a:p>
            <a:pPr>
              <a:buNone/>
              <a:defRPr sz="2175" b="0">
                <a:solidFill>
                  <a:srgbClr val="14284B"/>
                </a:solidFill>
                <a:latin typeface="Arial"/>
                <a:ea typeface="Arial"/>
                <a:cs typeface="Arial"/>
              </a:defRPr>
            </a:pPr>
            <a:r>
              <a:rPr sz="2175" b="0">
                <a:solidFill>
                  <a:srgbClr val="14284B"/>
                </a:solidFill>
                <a:latin typeface="Arial"/>
                <a:ea typeface="Arial"/>
                <a:cs typeface="Arial"/>
              </a:rPr>
              <a:t>Roots: m = 0 and m = −β</a:t>
            </a:r>
          </a:p>
          <a:p>
            <a:pPr>
              <a:buNone/>
              <a:defRPr sz="2175" b="0">
                <a:solidFill>
                  <a:srgbClr val="14284B"/>
                </a:solidFill>
                <a:latin typeface="Arial"/>
                <a:ea typeface="Arial"/>
                <a:cs typeface="Arial"/>
              </a:defRPr>
            </a:pPr>
            <a:r>
              <a:rPr sz="2175" b="0">
                <a:solidFill>
                  <a:srgbClr val="14284B"/>
                </a:solidFill>
                <a:latin typeface="Arial"/>
                <a:ea typeface="Arial"/>
                <a:cs typeface="Arial"/>
              </a:rPr>
              <a:t>C.F. = K₁ + K₂ exp(−βt)</a:t>
            </a:r>
          </a:p>
        </p:txBody>
      </p:sp>
      <p:sp>
        <p:nvSpPr>
          <p:cNvPr id="9" name="Rectangle 8">
            <a:extLst>
              <a:ext uri="{FF2B5EF4-FFF2-40B4-BE49-F238E27FC236}">
                <a16:creationId xmlns:a16="http://schemas.microsoft.com/office/drawing/2014/main" id="{E5AD2A94-8AE5-499D-9809-BA06C6B47070}"/>
              </a:ext>
            </a:extLst>
          </p:cNvPr>
          <p:cNvSpPr>
            <a:spLocks noGrp="1"/>
          </p:cNvSpPr>
          <p:nvPr/>
        </p:nvSpPr>
        <p:spPr>
          <a:xfrm>
            <a:off x="552450" y="4429125"/>
            <a:ext cx="11049000" cy="361950"/>
          </a:xfrm>
          <a:prstGeom prst="rect">
            <a:avLst/>
          </a:prstGeom>
          <a:noFill/>
          <a:ln w="0">
            <a:noFill/>
            <a:prstDash val="solid"/>
          </a:ln>
        </p:spPr>
        <p:txBody>
          <a:bodyPr/>
          <a:lstStyle>
            <a:defPPr>
              <a:defRPr sz="2025" b="1">
                <a:solidFill>
                  <a:srgbClr val="2F6FB5"/>
                </a:solidFill>
                <a:latin typeface="Arial"/>
                <a:ea typeface="Arial"/>
                <a:cs typeface="Arial"/>
              </a:defRPr>
            </a:defPPr>
            <a:lvl1pPr>
              <a:buNone/>
              <a:defRPr sz="2025" b="1">
                <a:solidFill>
                  <a:srgbClr val="2F6FB5"/>
                </a:solidFill>
                <a:latin typeface="Arial"/>
                <a:ea typeface="Arial"/>
                <a:cs typeface="Arial"/>
              </a:defRPr>
            </a:lvl1pPr>
            <a:lvl2pPr>
              <a:buNone/>
              <a:defRPr sz="2025" b="1">
                <a:solidFill>
                  <a:srgbClr val="2F6FB5"/>
                </a:solidFill>
                <a:latin typeface="Arial"/>
                <a:ea typeface="Arial"/>
                <a:cs typeface="Arial"/>
              </a:defRPr>
            </a:lvl2pPr>
            <a:lvl3pPr>
              <a:buNone/>
              <a:defRPr sz="2025" b="1">
                <a:solidFill>
                  <a:srgbClr val="2F6FB5"/>
                </a:solidFill>
                <a:latin typeface="Arial"/>
                <a:ea typeface="Arial"/>
                <a:cs typeface="Arial"/>
              </a:defRPr>
            </a:lvl3pPr>
            <a:lvl4pPr>
              <a:buNone/>
              <a:defRPr sz="2025" b="1">
                <a:solidFill>
                  <a:srgbClr val="2F6FB5"/>
                </a:solidFill>
                <a:latin typeface="Arial"/>
                <a:ea typeface="Arial"/>
                <a:cs typeface="Arial"/>
              </a:defRPr>
            </a:lvl4pPr>
            <a:lvl5pPr>
              <a:buNone/>
              <a:defRPr sz="2025" b="1">
                <a:solidFill>
                  <a:srgbClr val="2F6FB5"/>
                </a:solidFill>
                <a:latin typeface="Arial"/>
                <a:ea typeface="Arial"/>
                <a:cs typeface="Arial"/>
              </a:defRPr>
            </a:lvl5pPr>
            <a:lvl6pPr>
              <a:buNone/>
              <a:defRPr sz="2025" b="1">
                <a:solidFill>
                  <a:srgbClr val="2F6FB5"/>
                </a:solidFill>
                <a:latin typeface="Arial"/>
                <a:ea typeface="Arial"/>
                <a:cs typeface="Arial"/>
              </a:defRPr>
            </a:lvl6pPr>
            <a:lvl7pPr>
              <a:buNone/>
              <a:defRPr sz="2025" b="1">
                <a:solidFill>
                  <a:srgbClr val="2F6FB5"/>
                </a:solidFill>
                <a:latin typeface="Arial"/>
                <a:ea typeface="Arial"/>
                <a:cs typeface="Arial"/>
              </a:defRPr>
            </a:lvl7pPr>
            <a:lvl8pPr>
              <a:buNone/>
              <a:defRPr sz="2025" b="1">
                <a:solidFill>
                  <a:srgbClr val="2F6FB5"/>
                </a:solidFill>
                <a:latin typeface="Arial"/>
                <a:ea typeface="Arial"/>
                <a:cs typeface="Arial"/>
              </a:defRPr>
            </a:lvl8pPr>
            <a:lvl9pPr>
              <a:buNone/>
              <a:defRPr sz="2025" b="1">
                <a:solidFill>
                  <a:srgbClr val="2F6FB5"/>
                </a:solidFill>
                <a:latin typeface="Arial"/>
                <a:ea typeface="Arial"/>
                <a:cs typeface="Arial"/>
              </a:defRPr>
            </a:lvl9pPr>
          </a:lstStyle>
          <a:p>
            <a:pPr>
              <a:buNone/>
              <a:defRPr sz="2025" b="1">
                <a:solidFill>
                  <a:srgbClr val="2F6FB5"/>
                </a:solidFill>
                <a:latin typeface="Arial"/>
                <a:ea typeface="Arial"/>
                <a:cs typeface="Arial"/>
              </a:defRPr>
            </a:pPr>
            <a:r>
              <a:rPr sz="2025" b="1">
                <a:solidFill>
                  <a:srgbClr val="2F6FB5"/>
                </a:solidFill>
                <a:latin typeface="Arial"/>
                <a:ea typeface="Arial"/>
                <a:cs typeface="Arial"/>
              </a:rPr>
              <a:t>3. Particular integral (P.I.)</a:t>
            </a:r>
          </a:p>
        </p:txBody>
      </p:sp>
      <p:sp>
        <p:nvSpPr>
          <p:cNvPr id="10" name="Rectangle 9">
            <a:extLst>
              <a:ext uri="{FF2B5EF4-FFF2-40B4-BE49-F238E27FC236}">
                <a16:creationId xmlns:a16="http://schemas.microsoft.com/office/drawing/2014/main" id="{C6AC5C36-F7ED-432B-99F6-C358CC083647}"/>
              </a:ext>
            </a:extLst>
          </p:cNvPr>
          <p:cNvSpPr>
            <a:spLocks noGrp="1"/>
          </p:cNvSpPr>
          <p:nvPr/>
        </p:nvSpPr>
        <p:spPr>
          <a:xfrm>
            <a:off x="552450" y="4838700"/>
            <a:ext cx="11049000" cy="476250"/>
          </a:xfrm>
          <a:prstGeom prst="rect">
            <a:avLst/>
          </a:prstGeom>
          <a:noFill/>
          <a:ln w="0">
            <a:noFill/>
            <a:prstDash val="solid"/>
          </a:ln>
        </p:spPr>
        <p:txBody>
          <a:bodyPr/>
          <a:lstStyle>
            <a:defPPr>
              <a:defRPr sz="2100" b="0">
                <a:solidFill>
                  <a:srgbClr val="14284B"/>
                </a:solidFill>
                <a:latin typeface="Arial"/>
                <a:ea typeface="Arial"/>
                <a:cs typeface="Arial"/>
              </a:defRPr>
            </a:defPPr>
            <a:lvl1pPr>
              <a:buNone/>
              <a:defRPr sz="2100" b="0">
                <a:solidFill>
                  <a:srgbClr val="14284B"/>
                </a:solidFill>
                <a:latin typeface="Arial"/>
                <a:ea typeface="Arial"/>
                <a:cs typeface="Arial"/>
              </a:defRPr>
            </a:lvl1pPr>
            <a:lvl2pPr>
              <a:buNone/>
              <a:defRPr sz="2100" b="0">
                <a:solidFill>
                  <a:srgbClr val="14284B"/>
                </a:solidFill>
                <a:latin typeface="Arial"/>
                <a:ea typeface="Arial"/>
                <a:cs typeface="Arial"/>
              </a:defRPr>
            </a:lvl2pPr>
            <a:lvl3pPr>
              <a:buNone/>
              <a:defRPr sz="2100" b="0">
                <a:solidFill>
                  <a:srgbClr val="14284B"/>
                </a:solidFill>
                <a:latin typeface="Arial"/>
                <a:ea typeface="Arial"/>
                <a:cs typeface="Arial"/>
              </a:defRPr>
            </a:lvl3pPr>
            <a:lvl4pPr>
              <a:buNone/>
              <a:defRPr sz="2100" b="0">
                <a:solidFill>
                  <a:srgbClr val="14284B"/>
                </a:solidFill>
                <a:latin typeface="Arial"/>
                <a:ea typeface="Arial"/>
                <a:cs typeface="Arial"/>
              </a:defRPr>
            </a:lvl4pPr>
            <a:lvl5pPr>
              <a:buNone/>
              <a:defRPr sz="2100" b="0">
                <a:solidFill>
                  <a:srgbClr val="14284B"/>
                </a:solidFill>
                <a:latin typeface="Arial"/>
                <a:ea typeface="Arial"/>
                <a:cs typeface="Arial"/>
              </a:defRPr>
            </a:lvl5pPr>
            <a:lvl6pPr>
              <a:buNone/>
              <a:defRPr sz="2100" b="0">
                <a:solidFill>
                  <a:srgbClr val="14284B"/>
                </a:solidFill>
                <a:latin typeface="Arial"/>
                <a:ea typeface="Arial"/>
                <a:cs typeface="Arial"/>
              </a:defRPr>
            </a:lvl6pPr>
            <a:lvl7pPr>
              <a:buNone/>
              <a:defRPr sz="2100" b="0">
                <a:solidFill>
                  <a:srgbClr val="14284B"/>
                </a:solidFill>
                <a:latin typeface="Arial"/>
                <a:ea typeface="Arial"/>
                <a:cs typeface="Arial"/>
              </a:defRPr>
            </a:lvl7pPr>
            <a:lvl8pPr>
              <a:buNone/>
              <a:defRPr sz="2100" b="0">
                <a:solidFill>
                  <a:srgbClr val="14284B"/>
                </a:solidFill>
                <a:latin typeface="Arial"/>
                <a:ea typeface="Arial"/>
                <a:cs typeface="Arial"/>
              </a:defRPr>
            </a:lvl8pPr>
            <a:lvl9pPr>
              <a:buNone/>
              <a:defRPr sz="2100" b="0">
                <a:solidFill>
                  <a:srgbClr val="14284B"/>
                </a:solidFill>
                <a:latin typeface="Arial"/>
                <a:ea typeface="Arial"/>
                <a:cs typeface="Arial"/>
              </a:defRPr>
            </a:lvl9pPr>
          </a:lstStyle>
          <a:p>
            <a:pPr>
              <a:buNone/>
              <a:defRPr sz="2100" b="0">
                <a:solidFill>
                  <a:srgbClr val="14284B"/>
                </a:solidFill>
                <a:latin typeface="Arial"/>
                <a:ea typeface="Arial"/>
                <a:cs typeface="Arial"/>
              </a:defRPr>
            </a:pPr>
            <a:r>
              <a:rPr sz="2100" b="0">
                <a:solidFill>
                  <a:srgbClr val="14284B"/>
                </a:solidFill>
                <a:latin typeface="Arial"/>
                <a:ea typeface="Arial"/>
                <a:cs typeface="Arial"/>
              </a:rPr>
              <a:t>The right-hand side is zero, so take P.I. = 0.</a:t>
            </a:r>
          </a:p>
        </p:txBody>
      </p:sp>
      <p:sp>
        <p:nvSpPr>
          <p:cNvPr id="11" name="Rectangle 10">
            <a:extLst>
              <a:ext uri="{FF2B5EF4-FFF2-40B4-BE49-F238E27FC236}">
                <a16:creationId xmlns:a16="http://schemas.microsoft.com/office/drawing/2014/main" id="{45F157AE-8297-44F7-A456-8469151491FA}"/>
              </a:ext>
            </a:extLst>
          </p:cNvPr>
          <p:cNvSpPr>
            <a:spLocks noGrp="1"/>
          </p:cNvSpPr>
          <p:nvPr/>
        </p:nvSpPr>
        <p:spPr>
          <a:xfrm>
            <a:off x="552450" y="5553075"/>
            <a:ext cx="11049000" cy="552450"/>
          </a:xfrm>
          <a:prstGeom prst="rect">
            <a:avLst/>
          </a:prstGeom>
          <a:noFill/>
          <a:ln w="0">
            <a:noFill/>
            <a:prstDash val="solid"/>
          </a:ln>
        </p:spPr>
        <p:txBody>
          <a:bodyPr/>
          <a:lstStyle>
            <a:defPPr>
              <a:defRPr sz="2325" b="1">
                <a:solidFill>
                  <a:srgbClr val="14284B"/>
                </a:solidFill>
                <a:latin typeface="Arial"/>
                <a:ea typeface="Arial"/>
                <a:cs typeface="Arial"/>
              </a:defRPr>
            </a:defPPr>
            <a:lvl1pPr>
              <a:buNone/>
              <a:defRPr sz="2325" b="1">
                <a:solidFill>
                  <a:srgbClr val="14284B"/>
                </a:solidFill>
                <a:latin typeface="Arial"/>
                <a:ea typeface="Arial"/>
                <a:cs typeface="Arial"/>
              </a:defRPr>
            </a:lvl1pPr>
            <a:lvl2pPr>
              <a:buNone/>
              <a:defRPr sz="2325" b="1">
                <a:solidFill>
                  <a:srgbClr val="14284B"/>
                </a:solidFill>
                <a:latin typeface="Arial"/>
                <a:ea typeface="Arial"/>
                <a:cs typeface="Arial"/>
              </a:defRPr>
            </a:lvl2pPr>
            <a:lvl3pPr>
              <a:buNone/>
              <a:defRPr sz="2325" b="1">
                <a:solidFill>
                  <a:srgbClr val="14284B"/>
                </a:solidFill>
                <a:latin typeface="Arial"/>
                <a:ea typeface="Arial"/>
                <a:cs typeface="Arial"/>
              </a:defRPr>
            </a:lvl3pPr>
            <a:lvl4pPr>
              <a:buNone/>
              <a:defRPr sz="2325" b="1">
                <a:solidFill>
                  <a:srgbClr val="14284B"/>
                </a:solidFill>
                <a:latin typeface="Arial"/>
                <a:ea typeface="Arial"/>
                <a:cs typeface="Arial"/>
              </a:defRPr>
            </a:lvl4pPr>
            <a:lvl5pPr>
              <a:buNone/>
              <a:defRPr sz="2325" b="1">
                <a:solidFill>
                  <a:srgbClr val="14284B"/>
                </a:solidFill>
                <a:latin typeface="Arial"/>
                <a:ea typeface="Arial"/>
                <a:cs typeface="Arial"/>
              </a:defRPr>
            </a:lvl5pPr>
            <a:lvl6pPr>
              <a:buNone/>
              <a:defRPr sz="2325" b="1">
                <a:solidFill>
                  <a:srgbClr val="14284B"/>
                </a:solidFill>
                <a:latin typeface="Arial"/>
                <a:ea typeface="Arial"/>
                <a:cs typeface="Arial"/>
              </a:defRPr>
            </a:lvl6pPr>
            <a:lvl7pPr>
              <a:buNone/>
              <a:defRPr sz="2325" b="1">
                <a:solidFill>
                  <a:srgbClr val="14284B"/>
                </a:solidFill>
                <a:latin typeface="Arial"/>
                <a:ea typeface="Arial"/>
                <a:cs typeface="Arial"/>
              </a:defRPr>
            </a:lvl7pPr>
            <a:lvl8pPr>
              <a:buNone/>
              <a:defRPr sz="2325" b="1">
                <a:solidFill>
                  <a:srgbClr val="14284B"/>
                </a:solidFill>
                <a:latin typeface="Arial"/>
                <a:ea typeface="Arial"/>
                <a:cs typeface="Arial"/>
              </a:defRPr>
            </a:lvl8pPr>
            <a:lvl9pPr>
              <a:buNone/>
              <a:defRPr sz="2325" b="1">
                <a:solidFill>
                  <a:srgbClr val="14284B"/>
                </a:solidFill>
                <a:latin typeface="Arial"/>
                <a:ea typeface="Arial"/>
                <a:cs typeface="Arial"/>
              </a:defRPr>
            </a:lvl9pPr>
          </a:lstStyle>
          <a:p>
            <a:pPr>
              <a:buNone/>
              <a:defRPr sz="2325" b="1">
                <a:solidFill>
                  <a:srgbClr val="14284B"/>
                </a:solidFill>
                <a:latin typeface="Arial"/>
                <a:ea typeface="Arial"/>
                <a:cs typeface="Arial"/>
              </a:defRPr>
            </a:pPr>
            <a:r>
              <a:rPr sz="2325" b="1">
                <a:solidFill>
                  <a:srgbClr val="14284B"/>
                </a:solidFill>
                <a:latin typeface="Arial"/>
                <a:ea typeface="Arial"/>
                <a:cs typeface="Arial"/>
              </a:rPr>
              <a:t>General solution = C.F. + P.I. = K₁ + K₂ exp(−βt)</a:t>
            </a:r>
          </a:p>
        </p:txBody>
      </p:sp>
      <p:sp>
        <p:nvSpPr>
          <p:cNvPr id="12" name="Rectangle 11">
            <a:extLst>
              <a:ext uri="{FF2B5EF4-FFF2-40B4-BE49-F238E27FC236}">
                <a16:creationId xmlns:a16="http://schemas.microsoft.com/office/drawing/2014/main" id="{5AF5F73B-2C98-4030-97EA-024A1BC60779}"/>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7</a:t>
            </a:r>
          </a:p>
        </p:txBody>
      </p:sp>
    </p:spTree>
    <p:extLst>
      <p:ext uri="{BB962C8B-B14F-4D97-AF65-F5344CB8AC3E}">
        <p14:creationId xmlns:p14="http://schemas.microsoft.com/office/powerpoint/2010/main" val="362071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0EFB5AE-A9B6-4B6B-9D40-150EA0193400}"/>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29142E0A-818A-4DAE-9E01-1E716C74C88F}"/>
              </a:ext>
            </a:extLst>
          </p:cNvPr>
          <p:cNvSpPr>
            <a:spLocks noGrp="1"/>
          </p:cNvSpPr>
          <p:nvPr/>
        </p:nvSpPr>
        <p:spPr>
          <a:xfrm>
            <a:off x="552450" y="333375"/>
            <a:ext cx="1095375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MATHEMATICAL SOLUTION</a:t>
            </a:r>
          </a:p>
        </p:txBody>
      </p:sp>
      <p:sp>
        <p:nvSpPr>
          <p:cNvPr id="3" name="Rectangle 2">
            <a:extLst>
              <a:ext uri="{FF2B5EF4-FFF2-40B4-BE49-F238E27FC236}">
                <a16:creationId xmlns:a16="http://schemas.microsoft.com/office/drawing/2014/main" id="{9F0D35A2-D888-4236-AD72-F9FAE8273D06}"/>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Applying the Initial Conditions</a:t>
            </a:r>
          </a:p>
        </p:txBody>
      </p:sp>
      <p:sp>
        <p:nvSpPr>
          <p:cNvPr id="5" name="Rectangle 4">
            <a:extLst>
              <a:ext uri="{FF2B5EF4-FFF2-40B4-BE49-F238E27FC236}">
                <a16:creationId xmlns:a16="http://schemas.microsoft.com/office/drawing/2014/main" id="{1027677A-64D7-4EE7-8930-C28B167E950E}"/>
              </a:ext>
            </a:extLst>
          </p:cNvPr>
          <p:cNvSpPr>
            <a:spLocks noGrp="1"/>
          </p:cNvSpPr>
          <p:nvPr/>
        </p:nvSpPr>
        <p:spPr>
          <a:xfrm>
            <a:off x="552450" y="1562100"/>
            <a:ext cx="11049000" cy="400050"/>
          </a:xfrm>
          <a:prstGeom prst="rect">
            <a:avLst/>
          </a:prstGeom>
          <a:noFill/>
          <a:ln w="0">
            <a:noFill/>
            <a:prstDash val="solid"/>
          </a:ln>
        </p:spPr>
        <p:txBody>
          <a:bodyPr/>
          <a:lstStyle>
            <a:defPPr>
              <a:defRPr sz="2100" b="1">
                <a:solidFill>
                  <a:srgbClr val="2F6FB5"/>
                </a:solidFill>
                <a:latin typeface="Arial"/>
                <a:ea typeface="Arial"/>
                <a:cs typeface="Arial"/>
              </a:defRPr>
            </a:defPPr>
            <a:lvl1pPr>
              <a:buNone/>
              <a:defRPr sz="2100" b="1">
                <a:solidFill>
                  <a:srgbClr val="2F6FB5"/>
                </a:solidFill>
                <a:latin typeface="Arial"/>
                <a:ea typeface="Arial"/>
                <a:cs typeface="Arial"/>
              </a:defRPr>
            </a:lvl1pPr>
            <a:lvl2pPr>
              <a:buNone/>
              <a:defRPr sz="2100" b="1">
                <a:solidFill>
                  <a:srgbClr val="2F6FB5"/>
                </a:solidFill>
                <a:latin typeface="Arial"/>
                <a:ea typeface="Arial"/>
                <a:cs typeface="Arial"/>
              </a:defRPr>
            </a:lvl2pPr>
            <a:lvl3pPr>
              <a:buNone/>
              <a:defRPr sz="2100" b="1">
                <a:solidFill>
                  <a:srgbClr val="2F6FB5"/>
                </a:solidFill>
                <a:latin typeface="Arial"/>
                <a:ea typeface="Arial"/>
                <a:cs typeface="Arial"/>
              </a:defRPr>
            </a:lvl3pPr>
            <a:lvl4pPr>
              <a:buNone/>
              <a:defRPr sz="2100" b="1">
                <a:solidFill>
                  <a:srgbClr val="2F6FB5"/>
                </a:solidFill>
                <a:latin typeface="Arial"/>
                <a:ea typeface="Arial"/>
                <a:cs typeface="Arial"/>
              </a:defRPr>
            </a:lvl4pPr>
            <a:lvl5pPr>
              <a:buNone/>
              <a:defRPr sz="2100" b="1">
                <a:solidFill>
                  <a:srgbClr val="2F6FB5"/>
                </a:solidFill>
                <a:latin typeface="Arial"/>
                <a:ea typeface="Arial"/>
                <a:cs typeface="Arial"/>
              </a:defRPr>
            </a:lvl5pPr>
            <a:lvl6pPr>
              <a:buNone/>
              <a:defRPr sz="2100" b="1">
                <a:solidFill>
                  <a:srgbClr val="2F6FB5"/>
                </a:solidFill>
                <a:latin typeface="Arial"/>
                <a:ea typeface="Arial"/>
                <a:cs typeface="Arial"/>
              </a:defRPr>
            </a:lvl6pPr>
            <a:lvl7pPr>
              <a:buNone/>
              <a:defRPr sz="2100" b="1">
                <a:solidFill>
                  <a:srgbClr val="2F6FB5"/>
                </a:solidFill>
                <a:latin typeface="Arial"/>
                <a:ea typeface="Arial"/>
                <a:cs typeface="Arial"/>
              </a:defRPr>
            </a:lvl7pPr>
            <a:lvl8pPr>
              <a:buNone/>
              <a:defRPr sz="2100" b="1">
                <a:solidFill>
                  <a:srgbClr val="2F6FB5"/>
                </a:solidFill>
                <a:latin typeface="Arial"/>
                <a:ea typeface="Arial"/>
                <a:cs typeface="Arial"/>
              </a:defRPr>
            </a:lvl8pPr>
            <a:lvl9pPr>
              <a:buNone/>
              <a:defRPr sz="2100" b="1">
                <a:solidFill>
                  <a:srgbClr val="2F6FB5"/>
                </a:solidFill>
                <a:latin typeface="Arial"/>
                <a:ea typeface="Arial"/>
                <a:cs typeface="Arial"/>
              </a:defRPr>
            </a:lvl9pPr>
          </a:lstStyle>
          <a:p>
            <a:pPr>
              <a:buNone/>
              <a:defRPr sz="2100" b="1">
                <a:solidFill>
                  <a:srgbClr val="2F6FB5"/>
                </a:solidFill>
                <a:latin typeface="Arial"/>
                <a:ea typeface="Arial"/>
                <a:cs typeface="Arial"/>
              </a:defRPr>
            </a:pPr>
            <a:r>
              <a:rPr sz="2100" b="1">
                <a:solidFill>
                  <a:srgbClr val="2F6FB5"/>
                </a:solidFill>
                <a:latin typeface="Arial"/>
                <a:ea typeface="Arial"/>
                <a:cs typeface="Arial"/>
              </a:rPr>
              <a:t>The nutrient balance supplies both initial conditions</a:t>
            </a:r>
          </a:p>
        </p:txBody>
      </p:sp>
      <p:sp>
        <p:nvSpPr>
          <p:cNvPr id="6" name="Rectangle 5">
            <a:extLst>
              <a:ext uri="{FF2B5EF4-FFF2-40B4-BE49-F238E27FC236}">
                <a16:creationId xmlns:a16="http://schemas.microsoft.com/office/drawing/2014/main" id="{6F40A640-988E-4C7B-895A-E6A4DE0B7F38}"/>
              </a:ext>
            </a:extLst>
          </p:cNvPr>
          <p:cNvSpPr>
            <a:spLocks noGrp="1"/>
          </p:cNvSpPr>
          <p:nvPr/>
        </p:nvSpPr>
        <p:spPr>
          <a:xfrm>
            <a:off x="552450" y="2047875"/>
            <a:ext cx="11049000" cy="504825"/>
          </a:xfrm>
          <a:prstGeom prst="rect">
            <a:avLst/>
          </a:prstGeom>
          <a:noFill/>
          <a:ln w="0">
            <a:noFill/>
            <a:prstDash val="solid"/>
          </a:ln>
        </p:spPr>
        <p:txBody>
          <a:bodyPr/>
          <a:lstStyle>
            <a:defPPr>
              <a:defRPr sz="2550" b="0">
                <a:solidFill>
                  <a:srgbClr val="14284B"/>
                </a:solidFill>
                <a:latin typeface="Arial"/>
                <a:ea typeface="Arial"/>
                <a:cs typeface="Arial"/>
              </a:defRPr>
            </a:defPPr>
            <a:lvl1pPr>
              <a:buNone/>
              <a:defRPr sz="2550" b="0">
                <a:solidFill>
                  <a:srgbClr val="14284B"/>
                </a:solidFill>
                <a:latin typeface="Arial"/>
                <a:ea typeface="Arial"/>
                <a:cs typeface="Arial"/>
              </a:defRPr>
            </a:lvl1pPr>
            <a:lvl2pPr>
              <a:buNone/>
              <a:defRPr sz="2550" b="0">
                <a:solidFill>
                  <a:srgbClr val="14284B"/>
                </a:solidFill>
                <a:latin typeface="Arial"/>
                <a:ea typeface="Arial"/>
                <a:cs typeface="Arial"/>
              </a:defRPr>
            </a:lvl2pPr>
            <a:lvl3pPr>
              <a:buNone/>
              <a:defRPr sz="2550" b="0">
                <a:solidFill>
                  <a:srgbClr val="14284B"/>
                </a:solidFill>
                <a:latin typeface="Arial"/>
                <a:ea typeface="Arial"/>
                <a:cs typeface="Arial"/>
              </a:defRPr>
            </a:lvl3pPr>
            <a:lvl4pPr>
              <a:buNone/>
              <a:defRPr sz="2550" b="0">
                <a:solidFill>
                  <a:srgbClr val="14284B"/>
                </a:solidFill>
                <a:latin typeface="Arial"/>
                <a:ea typeface="Arial"/>
                <a:cs typeface="Arial"/>
              </a:defRPr>
            </a:lvl4pPr>
            <a:lvl5pPr>
              <a:buNone/>
              <a:defRPr sz="2550" b="0">
                <a:solidFill>
                  <a:srgbClr val="14284B"/>
                </a:solidFill>
                <a:latin typeface="Arial"/>
                <a:ea typeface="Arial"/>
                <a:cs typeface="Arial"/>
              </a:defRPr>
            </a:lvl5pPr>
            <a:lvl6pPr>
              <a:buNone/>
              <a:defRPr sz="2550" b="0">
                <a:solidFill>
                  <a:srgbClr val="14284B"/>
                </a:solidFill>
                <a:latin typeface="Arial"/>
                <a:ea typeface="Arial"/>
                <a:cs typeface="Arial"/>
              </a:defRPr>
            </a:lvl6pPr>
            <a:lvl7pPr>
              <a:buNone/>
              <a:defRPr sz="2550" b="0">
                <a:solidFill>
                  <a:srgbClr val="14284B"/>
                </a:solidFill>
                <a:latin typeface="Arial"/>
                <a:ea typeface="Arial"/>
                <a:cs typeface="Arial"/>
              </a:defRPr>
            </a:lvl7pPr>
            <a:lvl8pPr>
              <a:buNone/>
              <a:defRPr sz="2550" b="0">
                <a:solidFill>
                  <a:srgbClr val="14284B"/>
                </a:solidFill>
                <a:latin typeface="Arial"/>
                <a:ea typeface="Arial"/>
                <a:cs typeface="Arial"/>
              </a:defRPr>
            </a:lvl8pPr>
            <a:lvl9pPr>
              <a:buNone/>
              <a:defRPr sz="2550" b="0">
                <a:solidFill>
                  <a:srgbClr val="14284B"/>
                </a:solidFill>
                <a:latin typeface="Arial"/>
                <a:ea typeface="Arial"/>
                <a:cs typeface="Arial"/>
              </a:defRPr>
            </a:lvl9pPr>
          </a:lstStyle>
          <a:p>
            <a:pPr>
              <a:buNone/>
              <a:defRPr sz="2550" b="0">
                <a:solidFill>
                  <a:srgbClr val="14284B"/>
                </a:solidFill>
                <a:latin typeface="Arial"/>
                <a:ea typeface="Arial"/>
                <a:cs typeface="Arial"/>
              </a:defRPr>
            </a:pPr>
            <a:r>
              <a:rPr sz="2550" b="0">
                <a:solidFill>
                  <a:srgbClr val="14284B"/>
                </a:solidFill>
                <a:latin typeface="Arial"/>
                <a:ea typeface="Arial"/>
                <a:cs typeface="Arial"/>
              </a:rPr>
              <a:t>C(0) = 0     and     C′(0) = βC</a:t>
            </a:r>
            <a:r>
              <a:rPr sz="1400" b="0">
                <a:solidFill>
                  <a:srgbClr val="14284B"/>
                </a:solidFill>
                <a:latin typeface="Arial"/>
                <a:ea typeface="Arial"/>
                <a:cs typeface="Arial"/>
              </a:rPr>
              <a:t>out</a:t>
            </a:r>
            <a:endParaRPr sz="2550" b="0">
              <a:solidFill>
                <a:srgbClr val="14284B"/>
              </a:solidFill>
              <a:latin typeface="Arial"/>
              <a:ea typeface="Arial"/>
              <a:cs typeface="Arial"/>
            </a:endParaRPr>
          </a:p>
        </p:txBody>
      </p:sp>
      <p:sp>
        <p:nvSpPr>
          <p:cNvPr id="7" name="Rectangle 6">
            <a:extLst>
              <a:ext uri="{FF2B5EF4-FFF2-40B4-BE49-F238E27FC236}">
                <a16:creationId xmlns:a16="http://schemas.microsoft.com/office/drawing/2014/main" id="{33D69A20-FBC2-4208-8354-582AE49190C0}"/>
              </a:ext>
            </a:extLst>
          </p:cNvPr>
          <p:cNvSpPr>
            <a:spLocks noGrp="1"/>
          </p:cNvSpPr>
          <p:nvPr/>
        </p:nvSpPr>
        <p:spPr>
          <a:xfrm>
            <a:off x="552450" y="2638425"/>
            <a:ext cx="11049000" cy="428625"/>
          </a:xfrm>
          <a:prstGeom prst="rect">
            <a:avLst/>
          </a:prstGeom>
          <a:noFill/>
          <a:ln w="0">
            <a:noFill/>
            <a:prstDash val="solid"/>
          </a:ln>
        </p:spPr>
        <p:txBody>
          <a:bodyPr/>
          <a:lstStyle>
            <a:defPPr>
              <a:defRPr sz="1725" b="0">
                <a:solidFill>
                  <a:srgbClr val="14284B"/>
                </a:solidFill>
                <a:latin typeface="Arial"/>
                <a:ea typeface="Arial"/>
                <a:cs typeface="Arial"/>
              </a:defRPr>
            </a:defPPr>
            <a:lvl1pPr>
              <a:buNone/>
              <a:defRPr sz="1725" b="0">
                <a:solidFill>
                  <a:srgbClr val="14284B"/>
                </a:solidFill>
                <a:latin typeface="Arial"/>
                <a:ea typeface="Arial"/>
                <a:cs typeface="Arial"/>
              </a:defRPr>
            </a:lvl1pPr>
            <a:lvl2pPr>
              <a:buNone/>
              <a:defRPr sz="1725" b="0">
                <a:solidFill>
                  <a:srgbClr val="14284B"/>
                </a:solidFill>
                <a:latin typeface="Arial"/>
                <a:ea typeface="Arial"/>
                <a:cs typeface="Arial"/>
              </a:defRPr>
            </a:lvl2pPr>
            <a:lvl3pPr>
              <a:buNone/>
              <a:defRPr sz="1725" b="0">
                <a:solidFill>
                  <a:srgbClr val="14284B"/>
                </a:solidFill>
                <a:latin typeface="Arial"/>
                <a:ea typeface="Arial"/>
                <a:cs typeface="Arial"/>
              </a:defRPr>
            </a:lvl3pPr>
            <a:lvl4pPr>
              <a:buNone/>
              <a:defRPr sz="1725" b="0">
                <a:solidFill>
                  <a:srgbClr val="14284B"/>
                </a:solidFill>
                <a:latin typeface="Arial"/>
                <a:ea typeface="Arial"/>
                <a:cs typeface="Arial"/>
              </a:defRPr>
            </a:lvl4pPr>
            <a:lvl5pPr>
              <a:buNone/>
              <a:defRPr sz="1725" b="0">
                <a:solidFill>
                  <a:srgbClr val="14284B"/>
                </a:solidFill>
                <a:latin typeface="Arial"/>
                <a:ea typeface="Arial"/>
                <a:cs typeface="Arial"/>
              </a:defRPr>
            </a:lvl5pPr>
            <a:lvl6pPr>
              <a:buNone/>
              <a:defRPr sz="1725" b="0">
                <a:solidFill>
                  <a:srgbClr val="14284B"/>
                </a:solidFill>
                <a:latin typeface="Arial"/>
                <a:ea typeface="Arial"/>
                <a:cs typeface="Arial"/>
              </a:defRPr>
            </a:lvl6pPr>
            <a:lvl7pPr>
              <a:buNone/>
              <a:defRPr sz="1725" b="0">
                <a:solidFill>
                  <a:srgbClr val="14284B"/>
                </a:solidFill>
                <a:latin typeface="Arial"/>
                <a:ea typeface="Arial"/>
                <a:cs typeface="Arial"/>
              </a:defRPr>
            </a:lvl7pPr>
            <a:lvl8pPr>
              <a:buNone/>
              <a:defRPr sz="1725" b="0">
                <a:solidFill>
                  <a:srgbClr val="14284B"/>
                </a:solidFill>
                <a:latin typeface="Arial"/>
                <a:ea typeface="Arial"/>
                <a:cs typeface="Arial"/>
              </a:defRPr>
            </a:lvl8pPr>
            <a:lvl9pPr>
              <a:buNone/>
              <a:defRPr sz="1725" b="0">
                <a:solidFill>
                  <a:srgbClr val="14284B"/>
                </a:solidFill>
                <a:latin typeface="Arial"/>
                <a:ea typeface="Arial"/>
                <a:cs typeface="Arial"/>
              </a:defRPr>
            </a:lvl9pPr>
          </a:lstStyle>
          <a:p>
            <a:pPr>
              <a:buNone/>
              <a:defRPr sz="1725" b="0">
                <a:solidFill>
                  <a:srgbClr val="14284B"/>
                </a:solidFill>
                <a:latin typeface="Arial"/>
                <a:ea typeface="Arial"/>
                <a:cs typeface="Arial"/>
              </a:defRPr>
            </a:pPr>
            <a:r>
              <a:rPr sz="1725" b="0">
                <a:solidFill>
                  <a:srgbClr val="14284B"/>
                </a:solidFill>
                <a:latin typeface="Arial"/>
                <a:ea typeface="Arial"/>
                <a:cs typeface="Arial"/>
              </a:rPr>
              <a:t>Initially the cell contains no nutrient. The entry rate then equals βCout.</a:t>
            </a:r>
          </a:p>
        </p:txBody>
      </p:sp>
      <p:sp>
        <p:nvSpPr>
          <p:cNvPr id="8" name="Rectangle 7">
            <a:extLst>
              <a:ext uri="{FF2B5EF4-FFF2-40B4-BE49-F238E27FC236}">
                <a16:creationId xmlns:a16="http://schemas.microsoft.com/office/drawing/2014/main" id="{637985D6-A6A4-45F6-827C-7F8BA949CA14}"/>
              </a:ext>
            </a:extLst>
          </p:cNvPr>
          <p:cNvSpPr>
            <a:spLocks noGrp="1"/>
          </p:cNvSpPr>
          <p:nvPr/>
        </p:nvSpPr>
        <p:spPr>
          <a:xfrm>
            <a:off x="552450" y="3333750"/>
            <a:ext cx="11049000" cy="523875"/>
          </a:xfrm>
          <a:prstGeom prst="rect">
            <a:avLst/>
          </a:prstGeom>
          <a:noFill/>
          <a:ln w="0">
            <a:noFill/>
            <a:prstDash val="solid"/>
          </a:ln>
        </p:spPr>
        <p:txBody>
          <a:bodyPr/>
          <a:lstStyle>
            <a:defPPr>
              <a:defRPr sz="2250" b="0">
                <a:solidFill>
                  <a:srgbClr val="14284B"/>
                </a:solidFill>
                <a:latin typeface="Arial"/>
                <a:ea typeface="Arial"/>
                <a:cs typeface="Arial"/>
              </a:defRPr>
            </a:defPPr>
            <a:lvl1pPr>
              <a:buNone/>
              <a:defRPr sz="2250" b="0">
                <a:solidFill>
                  <a:srgbClr val="14284B"/>
                </a:solidFill>
                <a:latin typeface="Arial"/>
                <a:ea typeface="Arial"/>
                <a:cs typeface="Arial"/>
              </a:defRPr>
            </a:lvl1pPr>
            <a:lvl2pPr>
              <a:buNone/>
              <a:defRPr sz="2250" b="0">
                <a:solidFill>
                  <a:srgbClr val="14284B"/>
                </a:solidFill>
                <a:latin typeface="Arial"/>
                <a:ea typeface="Arial"/>
                <a:cs typeface="Arial"/>
              </a:defRPr>
            </a:lvl2pPr>
            <a:lvl3pPr>
              <a:buNone/>
              <a:defRPr sz="2250" b="0">
                <a:solidFill>
                  <a:srgbClr val="14284B"/>
                </a:solidFill>
                <a:latin typeface="Arial"/>
                <a:ea typeface="Arial"/>
                <a:cs typeface="Arial"/>
              </a:defRPr>
            </a:lvl3pPr>
            <a:lvl4pPr>
              <a:buNone/>
              <a:defRPr sz="2250" b="0">
                <a:solidFill>
                  <a:srgbClr val="14284B"/>
                </a:solidFill>
                <a:latin typeface="Arial"/>
                <a:ea typeface="Arial"/>
                <a:cs typeface="Arial"/>
              </a:defRPr>
            </a:lvl4pPr>
            <a:lvl5pPr>
              <a:buNone/>
              <a:defRPr sz="2250" b="0">
                <a:solidFill>
                  <a:srgbClr val="14284B"/>
                </a:solidFill>
                <a:latin typeface="Arial"/>
                <a:ea typeface="Arial"/>
                <a:cs typeface="Arial"/>
              </a:defRPr>
            </a:lvl5pPr>
            <a:lvl6pPr>
              <a:buNone/>
              <a:defRPr sz="2250" b="0">
                <a:solidFill>
                  <a:srgbClr val="14284B"/>
                </a:solidFill>
                <a:latin typeface="Arial"/>
                <a:ea typeface="Arial"/>
                <a:cs typeface="Arial"/>
              </a:defRPr>
            </a:lvl6pPr>
            <a:lvl7pPr>
              <a:buNone/>
              <a:defRPr sz="2250" b="0">
                <a:solidFill>
                  <a:srgbClr val="14284B"/>
                </a:solidFill>
                <a:latin typeface="Arial"/>
                <a:ea typeface="Arial"/>
                <a:cs typeface="Arial"/>
              </a:defRPr>
            </a:lvl7pPr>
            <a:lvl8pPr>
              <a:buNone/>
              <a:defRPr sz="2250" b="0">
                <a:solidFill>
                  <a:srgbClr val="14284B"/>
                </a:solidFill>
                <a:latin typeface="Arial"/>
                <a:ea typeface="Arial"/>
                <a:cs typeface="Arial"/>
              </a:defRPr>
            </a:lvl8pPr>
            <a:lvl9pPr>
              <a:buNone/>
              <a:defRPr sz="2250" b="0">
                <a:solidFill>
                  <a:srgbClr val="14284B"/>
                </a:solidFill>
                <a:latin typeface="Arial"/>
                <a:ea typeface="Arial"/>
                <a:cs typeface="Arial"/>
              </a:defRPr>
            </a:lvl9pPr>
          </a:lstStyle>
          <a:p>
            <a:pPr>
              <a:buNone/>
              <a:defRPr sz="2250" b="0">
                <a:solidFill>
                  <a:srgbClr val="14284B"/>
                </a:solidFill>
                <a:latin typeface="Arial"/>
                <a:ea typeface="Arial"/>
                <a:cs typeface="Arial"/>
              </a:defRPr>
            </a:pPr>
            <a:r>
              <a:rPr sz="2250" b="0">
                <a:solidFill>
                  <a:srgbClr val="14284B"/>
                </a:solidFill>
                <a:latin typeface="Arial"/>
                <a:ea typeface="Arial"/>
                <a:cs typeface="Arial"/>
              </a:rPr>
              <a:t>C = K₁ + K₂ exp(−βt)     gives     K₁ + K₂ = 0</a:t>
            </a:r>
          </a:p>
        </p:txBody>
      </p:sp>
      <p:sp>
        <p:nvSpPr>
          <p:cNvPr id="9" name="Rectangle 8">
            <a:extLst>
              <a:ext uri="{FF2B5EF4-FFF2-40B4-BE49-F238E27FC236}">
                <a16:creationId xmlns:a16="http://schemas.microsoft.com/office/drawing/2014/main" id="{719C2F13-A088-4088-AB97-3EEC95BD9F3C}"/>
              </a:ext>
            </a:extLst>
          </p:cNvPr>
          <p:cNvSpPr>
            <a:spLocks noGrp="1"/>
          </p:cNvSpPr>
          <p:nvPr/>
        </p:nvSpPr>
        <p:spPr>
          <a:xfrm>
            <a:off x="552450" y="3943350"/>
            <a:ext cx="11049000" cy="523875"/>
          </a:xfrm>
          <a:prstGeom prst="rect">
            <a:avLst/>
          </a:prstGeom>
          <a:noFill/>
          <a:ln w="0">
            <a:noFill/>
            <a:prstDash val="solid"/>
          </a:ln>
        </p:spPr>
        <p:txBody>
          <a:bodyPr/>
          <a:lstStyle>
            <a:defPPr>
              <a:defRPr sz="2250" b="0">
                <a:solidFill>
                  <a:srgbClr val="14284B"/>
                </a:solidFill>
                <a:latin typeface="Arial"/>
                <a:ea typeface="Arial"/>
                <a:cs typeface="Arial"/>
              </a:defRPr>
            </a:defPPr>
            <a:lvl1pPr>
              <a:buNone/>
              <a:defRPr sz="2250" b="0">
                <a:solidFill>
                  <a:srgbClr val="14284B"/>
                </a:solidFill>
                <a:latin typeface="Arial"/>
                <a:ea typeface="Arial"/>
                <a:cs typeface="Arial"/>
              </a:defRPr>
            </a:lvl1pPr>
            <a:lvl2pPr>
              <a:buNone/>
              <a:defRPr sz="2250" b="0">
                <a:solidFill>
                  <a:srgbClr val="14284B"/>
                </a:solidFill>
                <a:latin typeface="Arial"/>
                <a:ea typeface="Arial"/>
                <a:cs typeface="Arial"/>
              </a:defRPr>
            </a:lvl2pPr>
            <a:lvl3pPr>
              <a:buNone/>
              <a:defRPr sz="2250" b="0">
                <a:solidFill>
                  <a:srgbClr val="14284B"/>
                </a:solidFill>
                <a:latin typeface="Arial"/>
                <a:ea typeface="Arial"/>
                <a:cs typeface="Arial"/>
              </a:defRPr>
            </a:lvl3pPr>
            <a:lvl4pPr>
              <a:buNone/>
              <a:defRPr sz="2250" b="0">
                <a:solidFill>
                  <a:srgbClr val="14284B"/>
                </a:solidFill>
                <a:latin typeface="Arial"/>
                <a:ea typeface="Arial"/>
                <a:cs typeface="Arial"/>
              </a:defRPr>
            </a:lvl4pPr>
            <a:lvl5pPr>
              <a:buNone/>
              <a:defRPr sz="2250" b="0">
                <a:solidFill>
                  <a:srgbClr val="14284B"/>
                </a:solidFill>
                <a:latin typeface="Arial"/>
                <a:ea typeface="Arial"/>
                <a:cs typeface="Arial"/>
              </a:defRPr>
            </a:lvl5pPr>
            <a:lvl6pPr>
              <a:buNone/>
              <a:defRPr sz="2250" b="0">
                <a:solidFill>
                  <a:srgbClr val="14284B"/>
                </a:solidFill>
                <a:latin typeface="Arial"/>
                <a:ea typeface="Arial"/>
                <a:cs typeface="Arial"/>
              </a:defRPr>
            </a:lvl6pPr>
            <a:lvl7pPr>
              <a:buNone/>
              <a:defRPr sz="2250" b="0">
                <a:solidFill>
                  <a:srgbClr val="14284B"/>
                </a:solidFill>
                <a:latin typeface="Arial"/>
                <a:ea typeface="Arial"/>
                <a:cs typeface="Arial"/>
              </a:defRPr>
            </a:lvl7pPr>
            <a:lvl8pPr>
              <a:buNone/>
              <a:defRPr sz="2250" b="0">
                <a:solidFill>
                  <a:srgbClr val="14284B"/>
                </a:solidFill>
                <a:latin typeface="Arial"/>
                <a:ea typeface="Arial"/>
                <a:cs typeface="Arial"/>
              </a:defRPr>
            </a:lvl8pPr>
            <a:lvl9pPr>
              <a:buNone/>
              <a:defRPr sz="2250" b="0">
                <a:solidFill>
                  <a:srgbClr val="14284B"/>
                </a:solidFill>
                <a:latin typeface="Arial"/>
                <a:ea typeface="Arial"/>
                <a:cs typeface="Arial"/>
              </a:defRPr>
            </a:lvl9pPr>
          </a:lstStyle>
          <a:p>
            <a:pPr>
              <a:buNone/>
              <a:defRPr sz="2250" b="0">
                <a:solidFill>
                  <a:srgbClr val="14284B"/>
                </a:solidFill>
                <a:latin typeface="Arial"/>
                <a:ea typeface="Arial"/>
                <a:cs typeface="Arial"/>
              </a:defRPr>
            </a:pPr>
            <a:r>
              <a:rPr sz="2250" b="0">
                <a:solidFill>
                  <a:srgbClr val="14284B"/>
                </a:solidFill>
                <a:latin typeface="Arial"/>
                <a:ea typeface="Arial"/>
                <a:cs typeface="Arial"/>
              </a:rPr>
              <a:t>C′ = −βK₂ exp(−βt)     gives     −βK₂ = βC</a:t>
            </a:r>
            <a:r>
              <a:rPr sz="1400" b="0">
                <a:solidFill>
                  <a:srgbClr val="14284B"/>
                </a:solidFill>
                <a:latin typeface="Arial"/>
                <a:ea typeface="Arial"/>
                <a:cs typeface="Arial"/>
              </a:rPr>
              <a:t>out</a:t>
            </a:r>
            <a:endParaRPr sz="2250" b="0">
              <a:solidFill>
                <a:srgbClr val="14284B"/>
              </a:solidFill>
              <a:latin typeface="Arial"/>
              <a:ea typeface="Arial"/>
              <a:cs typeface="Arial"/>
            </a:endParaRPr>
          </a:p>
        </p:txBody>
      </p:sp>
      <p:sp>
        <p:nvSpPr>
          <p:cNvPr id="10" name="Rectangle 9">
            <a:extLst>
              <a:ext uri="{FF2B5EF4-FFF2-40B4-BE49-F238E27FC236}">
                <a16:creationId xmlns:a16="http://schemas.microsoft.com/office/drawing/2014/main" id="{7221B032-79F5-4A65-9E76-952E68AB3AE6}"/>
              </a:ext>
            </a:extLst>
          </p:cNvPr>
          <p:cNvSpPr>
            <a:spLocks noGrp="1"/>
          </p:cNvSpPr>
          <p:nvPr/>
        </p:nvSpPr>
        <p:spPr>
          <a:xfrm>
            <a:off x="552450" y="4552950"/>
            <a:ext cx="11049000" cy="476250"/>
          </a:xfrm>
          <a:prstGeom prst="rect">
            <a:avLst/>
          </a:prstGeom>
          <a:noFill/>
          <a:ln w="0">
            <a:noFill/>
            <a:prstDash val="solid"/>
          </a:ln>
        </p:spPr>
        <p:txBody>
          <a:bodyPr/>
          <a:lstStyle>
            <a:defPPr>
              <a:defRPr sz="2175" b="0">
                <a:solidFill>
                  <a:srgbClr val="14284B"/>
                </a:solidFill>
                <a:latin typeface="Arial"/>
                <a:ea typeface="Arial"/>
                <a:cs typeface="Arial"/>
              </a:defRPr>
            </a:defPPr>
            <a:lvl1pPr>
              <a:buNone/>
              <a:defRPr sz="2175" b="0">
                <a:solidFill>
                  <a:srgbClr val="14284B"/>
                </a:solidFill>
                <a:latin typeface="Arial"/>
                <a:ea typeface="Arial"/>
                <a:cs typeface="Arial"/>
              </a:defRPr>
            </a:lvl1pPr>
            <a:lvl2pPr>
              <a:buNone/>
              <a:defRPr sz="2175" b="0">
                <a:solidFill>
                  <a:srgbClr val="14284B"/>
                </a:solidFill>
                <a:latin typeface="Arial"/>
                <a:ea typeface="Arial"/>
                <a:cs typeface="Arial"/>
              </a:defRPr>
            </a:lvl2pPr>
            <a:lvl3pPr>
              <a:buNone/>
              <a:defRPr sz="2175" b="0">
                <a:solidFill>
                  <a:srgbClr val="14284B"/>
                </a:solidFill>
                <a:latin typeface="Arial"/>
                <a:ea typeface="Arial"/>
                <a:cs typeface="Arial"/>
              </a:defRPr>
            </a:lvl3pPr>
            <a:lvl4pPr>
              <a:buNone/>
              <a:defRPr sz="2175" b="0">
                <a:solidFill>
                  <a:srgbClr val="14284B"/>
                </a:solidFill>
                <a:latin typeface="Arial"/>
                <a:ea typeface="Arial"/>
                <a:cs typeface="Arial"/>
              </a:defRPr>
            </a:lvl4pPr>
            <a:lvl5pPr>
              <a:buNone/>
              <a:defRPr sz="2175" b="0">
                <a:solidFill>
                  <a:srgbClr val="14284B"/>
                </a:solidFill>
                <a:latin typeface="Arial"/>
                <a:ea typeface="Arial"/>
                <a:cs typeface="Arial"/>
              </a:defRPr>
            </a:lvl5pPr>
            <a:lvl6pPr>
              <a:buNone/>
              <a:defRPr sz="2175" b="0">
                <a:solidFill>
                  <a:srgbClr val="14284B"/>
                </a:solidFill>
                <a:latin typeface="Arial"/>
                <a:ea typeface="Arial"/>
                <a:cs typeface="Arial"/>
              </a:defRPr>
            </a:lvl6pPr>
            <a:lvl7pPr>
              <a:buNone/>
              <a:defRPr sz="2175" b="0">
                <a:solidFill>
                  <a:srgbClr val="14284B"/>
                </a:solidFill>
                <a:latin typeface="Arial"/>
                <a:ea typeface="Arial"/>
                <a:cs typeface="Arial"/>
              </a:defRPr>
            </a:lvl7pPr>
            <a:lvl8pPr>
              <a:buNone/>
              <a:defRPr sz="2175" b="0">
                <a:solidFill>
                  <a:srgbClr val="14284B"/>
                </a:solidFill>
                <a:latin typeface="Arial"/>
                <a:ea typeface="Arial"/>
                <a:cs typeface="Arial"/>
              </a:defRPr>
            </a:lvl8pPr>
            <a:lvl9pPr>
              <a:buNone/>
              <a:defRPr sz="2175" b="0">
                <a:solidFill>
                  <a:srgbClr val="14284B"/>
                </a:solidFill>
                <a:latin typeface="Arial"/>
                <a:ea typeface="Arial"/>
                <a:cs typeface="Arial"/>
              </a:defRPr>
            </a:lvl9pPr>
          </a:lstStyle>
          <a:p>
            <a:pPr>
              <a:buNone/>
              <a:defRPr sz="2175" b="0">
                <a:solidFill>
                  <a:srgbClr val="14284B"/>
                </a:solidFill>
                <a:latin typeface="Arial"/>
                <a:ea typeface="Arial"/>
                <a:cs typeface="Arial"/>
              </a:defRPr>
            </a:pPr>
            <a:r>
              <a:rPr sz="2175" b="0">
                <a:solidFill>
                  <a:srgbClr val="14284B"/>
                </a:solidFill>
                <a:latin typeface="Arial"/>
                <a:ea typeface="Arial"/>
                <a:cs typeface="Arial"/>
              </a:rPr>
              <a:t>Therefore K₂ = −C</a:t>
            </a:r>
            <a:r>
              <a:rPr sz="1400" b="0">
                <a:solidFill>
                  <a:srgbClr val="14284B"/>
                </a:solidFill>
                <a:latin typeface="Arial"/>
                <a:ea typeface="Arial"/>
                <a:cs typeface="Arial"/>
              </a:rPr>
              <a:t>out</a:t>
            </a:r>
            <a:r>
              <a:rPr sz="2175" b="0">
                <a:solidFill>
                  <a:srgbClr val="14284B"/>
                </a:solidFill>
                <a:latin typeface="Arial"/>
                <a:ea typeface="Arial"/>
                <a:cs typeface="Arial"/>
              </a:rPr>
              <a:t> and K₁ = C</a:t>
            </a:r>
            <a:r>
              <a:rPr sz="1400" b="0">
                <a:solidFill>
                  <a:srgbClr val="14284B"/>
                </a:solidFill>
                <a:latin typeface="Arial"/>
                <a:ea typeface="Arial"/>
                <a:cs typeface="Arial"/>
              </a:rPr>
              <a:t>out</a:t>
            </a:r>
            <a:r>
              <a:rPr sz="2175" b="0">
                <a:solidFill>
                  <a:srgbClr val="14284B"/>
                </a:solidFill>
                <a:latin typeface="Arial"/>
                <a:ea typeface="Arial"/>
                <a:cs typeface="Arial"/>
              </a:rPr>
              <a:t>.</a:t>
            </a:r>
          </a:p>
        </p:txBody>
      </p:sp>
      <p:sp>
        <p:nvSpPr>
          <p:cNvPr id="11" name="Rectangle 10">
            <a:extLst>
              <a:ext uri="{FF2B5EF4-FFF2-40B4-BE49-F238E27FC236}">
                <a16:creationId xmlns:a16="http://schemas.microsoft.com/office/drawing/2014/main" id="{51C073D9-2E70-457D-9A3B-1C1C466E3EE6}"/>
              </a:ext>
            </a:extLst>
          </p:cNvPr>
          <p:cNvSpPr>
            <a:spLocks noGrp="1"/>
          </p:cNvSpPr>
          <p:nvPr/>
        </p:nvSpPr>
        <p:spPr>
          <a:xfrm>
            <a:off x="552450" y="5257800"/>
            <a:ext cx="11049000" cy="571500"/>
          </a:xfrm>
          <a:prstGeom prst="rect">
            <a:avLst/>
          </a:prstGeom>
          <a:noFill/>
          <a:ln w="0">
            <a:noFill/>
            <a:prstDash val="solid"/>
          </a:ln>
        </p:spPr>
        <p:txBody>
          <a:bodyPr/>
          <a:lstStyle>
            <a:defPPr>
              <a:defRPr sz="2700" b="1">
                <a:solidFill>
                  <a:srgbClr val="2F6FB5"/>
                </a:solidFill>
                <a:latin typeface="Arial"/>
                <a:ea typeface="Arial"/>
                <a:cs typeface="Arial"/>
              </a:defRPr>
            </a:defPPr>
            <a:lvl1pPr>
              <a:buNone/>
              <a:defRPr sz="2700" b="1">
                <a:solidFill>
                  <a:srgbClr val="2F6FB5"/>
                </a:solidFill>
                <a:latin typeface="Arial"/>
                <a:ea typeface="Arial"/>
                <a:cs typeface="Arial"/>
              </a:defRPr>
            </a:lvl1pPr>
            <a:lvl2pPr>
              <a:buNone/>
              <a:defRPr sz="2700" b="1">
                <a:solidFill>
                  <a:srgbClr val="2F6FB5"/>
                </a:solidFill>
                <a:latin typeface="Arial"/>
                <a:ea typeface="Arial"/>
                <a:cs typeface="Arial"/>
              </a:defRPr>
            </a:lvl2pPr>
            <a:lvl3pPr>
              <a:buNone/>
              <a:defRPr sz="2700" b="1">
                <a:solidFill>
                  <a:srgbClr val="2F6FB5"/>
                </a:solidFill>
                <a:latin typeface="Arial"/>
                <a:ea typeface="Arial"/>
                <a:cs typeface="Arial"/>
              </a:defRPr>
            </a:lvl3pPr>
            <a:lvl4pPr>
              <a:buNone/>
              <a:defRPr sz="2700" b="1">
                <a:solidFill>
                  <a:srgbClr val="2F6FB5"/>
                </a:solidFill>
                <a:latin typeface="Arial"/>
                <a:ea typeface="Arial"/>
                <a:cs typeface="Arial"/>
              </a:defRPr>
            </a:lvl4pPr>
            <a:lvl5pPr>
              <a:buNone/>
              <a:defRPr sz="2700" b="1">
                <a:solidFill>
                  <a:srgbClr val="2F6FB5"/>
                </a:solidFill>
                <a:latin typeface="Arial"/>
                <a:ea typeface="Arial"/>
                <a:cs typeface="Arial"/>
              </a:defRPr>
            </a:lvl5pPr>
            <a:lvl6pPr>
              <a:buNone/>
              <a:defRPr sz="2700" b="1">
                <a:solidFill>
                  <a:srgbClr val="2F6FB5"/>
                </a:solidFill>
                <a:latin typeface="Arial"/>
                <a:ea typeface="Arial"/>
                <a:cs typeface="Arial"/>
              </a:defRPr>
            </a:lvl6pPr>
            <a:lvl7pPr>
              <a:buNone/>
              <a:defRPr sz="2700" b="1">
                <a:solidFill>
                  <a:srgbClr val="2F6FB5"/>
                </a:solidFill>
                <a:latin typeface="Arial"/>
                <a:ea typeface="Arial"/>
                <a:cs typeface="Arial"/>
              </a:defRPr>
            </a:lvl7pPr>
            <a:lvl8pPr>
              <a:buNone/>
              <a:defRPr sz="2700" b="1">
                <a:solidFill>
                  <a:srgbClr val="2F6FB5"/>
                </a:solidFill>
                <a:latin typeface="Arial"/>
                <a:ea typeface="Arial"/>
                <a:cs typeface="Arial"/>
              </a:defRPr>
            </a:lvl8pPr>
            <a:lvl9pPr>
              <a:buNone/>
              <a:defRPr sz="2700" b="1">
                <a:solidFill>
                  <a:srgbClr val="2F6FB5"/>
                </a:solidFill>
                <a:latin typeface="Arial"/>
                <a:ea typeface="Arial"/>
                <a:cs typeface="Arial"/>
              </a:defRPr>
            </a:lvl9pPr>
          </a:lstStyle>
          <a:p>
            <a:pPr>
              <a:buNone/>
              <a:defRPr sz="2700" b="1">
                <a:solidFill>
                  <a:srgbClr val="2F6FB5"/>
                </a:solidFill>
                <a:latin typeface="Arial"/>
                <a:ea typeface="Arial"/>
                <a:cs typeface="Arial"/>
              </a:defRPr>
            </a:pPr>
            <a:r>
              <a:rPr sz="2700" b="1">
                <a:solidFill>
                  <a:srgbClr val="2F6FB5"/>
                </a:solidFill>
                <a:latin typeface="Arial"/>
                <a:ea typeface="Arial"/>
                <a:cs typeface="Arial"/>
              </a:rPr>
              <a:t>Final solution: C(t) = C</a:t>
            </a:r>
            <a:r>
              <a:rPr sz="1600"/>
              <a:t>out</a:t>
            </a:r>
            <a:r>
              <a:rPr sz="2700" b="1">
                <a:solidFill>
                  <a:srgbClr val="2F6FB5"/>
                </a:solidFill>
                <a:latin typeface="Arial"/>
                <a:ea typeface="Arial"/>
                <a:cs typeface="Arial"/>
              </a:rPr>
              <a:t>[1 − exp(−βt)]</a:t>
            </a:r>
          </a:p>
        </p:txBody>
      </p:sp>
      <p:sp>
        <p:nvSpPr>
          <p:cNvPr id="12" name="Rectangle 11">
            <a:extLst>
              <a:ext uri="{FF2B5EF4-FFF2-40B4-BE49-F238E27FC236}">
                <a16:creationId xmlns:a16="http://schemas.microsoft.com/office/drawing/2014/main" id="{B706A962-1227-4609-9638-97B927928188}"/>
              </a:ext>
            </a:extLst>
          </p:cNvPr>
          <p:cNvSpPr>
            <a:spLocks noGrp="1"/>
          </p:cNvSpPr>
          <p:nvPr/>
        </p:nvSpPr>
        <p:spPr>
          <a:xfrm>
            <a:off x="552450" y="5905500"/>
            <a:ext cx="11049000" cy="323850"/>
          </a:xfrm>
          <a:prstGeom prst="rect">
            <a:avLst/>
          </a:prstGeom>
          <a:noFill/>
          <a:ln w="0">
            <a:noFill/>
            <a:prstDash val="solid"/>
          </a:ln>
        </p:spPr>
        <p:txBody>
          <a:bodyPr/>
          <a:lstStyle>
            <a:defPPr>
              <a:defRPr sz="1725" b="0">
                <a:solidFill>
                  <a:srgbClr val="14284B"/>
                </a:solidFill>
                <a:latin typeface="Arial"/>
                <a:ea typeface="Arial"/>
                <a:cs typeface="Arial"/>
              </a:defRPr>
            </a:defPPr>
            <a:lvl1pPr>
              <a:buNone/>
              <a:defRPr sz="1725" b="0">
                <a:solidFill>
                  <a:srgbClr val="14284B"/>
                </a:solidFill>
                <a:latin typeface="Arial"/>
                <a:ea typeface="Arial"/>
                <a:cs typeface="Arial"/>
              </a:defRPr>
            </a:lvl1pPr>
            <a:lvl2pPr>
              <a:buNone/>
              <a:defRPr sz="1725" b="0">
                <a:solidFill>
                  <a:srgbClr val="14284B"/>
                </a:solidFill>
                <a:latin typeface="Arial"/>
                <a:ea typeface="Arial"/>
                <a:cs typeface="Arial"/>
              </a:defRPr>
            </a:lvl2pPr>
            <a:lvl3pPr>
              <a:buNone/>
              <a:defRPr sz="1725" b="0">
                <a:solidFill>
                  <a:srgbClr val="14284B"/>
                </a:solidFill>
                <a:latin typeface="Arial"/>
                <a:ea typeface="Arial"/>
                <a:cs typeface="Arial"/>
              </a:defRPr>
            </a:lvl3pPr>
            <a:lvl4pPr>
              <a:buNone/>
              <a:defRPr sz="1725" b="0">
                <a:solidFill>
                  <a:srgbClr val="14284B"/>
                </a:solidFill>
                <a:latin typeface="Arial"/>
                <a:ea typeface="Arial"/>
                <a:cs typeface="Arial"/>
              </a:defRPr>
            </a:lvl4pPr>
            <a:lvl5pPr>
              <a:buNone/>
              <a:defRPr sz="1725" b="0">
                <a:solidFill>
                  <a:srgbClr val="14284B"/>
                </a:solidFill>
                <a:latin typeface="Arial"/>
                <a:ea typeface="Arial"/>
                <a:cs typeface="Arial"/>
              </a:defRPr>
            </a:lvl5pPr>
            <a:lvl6pPr>
              <a:buNone/>
              <a:defRPr sz="1725" b="0">
                <a:solidFill>
                  <a:srgbClr val="14284B"/>
                </a:solidFill>
                <a:latin typeface="Arial"/>
                <a:ea typeface="Arial"/>
                <a:cs typeface="Arial"/>
              </a:defRPr>
            </a:lvl6pPr>
            <a:lvl7pPr>
              <a:buNone/>
              <a:defRPr sz="1725" b="0">
                <a:solidFill>
                  <a:srgbClr val="14284B"/>
                </a:solidFill>
                <a:latin typeface="Arial"/>
                <a:ea typeface="Arial"/>
                <a:cs typeface="Arial"/>
              </a:defRPr>
            </a:lvl7pPr>
            <a:lvl8pPr>
              <a:buNone/>
              <a:defRPr sz="1725" b="0">
                <a:solidFill>
                  <a:srgbClr val="14284B"/>
                </a:solidFill>
                <a:latin typeface="Arial"/>
                <a:ea typeface="Arial"/>
                <a:cs typeface="Arial"/>
              </a:defRPr>
            </a:lvl8pPr>
            <a:lvl9pPr>
              <a:buNone/>
              <a:defRPr sz="1725" b="0">
                <a:solidFill>
                  <a:srgbClr val="14284B"/>
                </a:solidFill>
                <a:latin typeface="Arial"/>
                <a:ea typeface="Arial"/>
                <a:cs typeface="Arial"/>
              </a:defRPr>
            </a:lvl9pPr>
          </a:lstStyle>
          <a:p>
            <a:pPr>
              <a:buNone/>
              <a:defRPr sz="1725" b="0">
                <a:solidFill>
                  <a:srgbClr val="14284B"/>
                </a:solidFill>
                <a:latin typeface="Arial"/>
                <a:ea typeface="Arial"/>
                <a:cs typeface="Arial"/>
              </a:defRPr>
            </a:pPr>
            <a:r>
              <a:rPr sz="1725" b="0">
                <a:solidFill>
                  <a:srgbClr val="14284B"/>
                </a:solidFill>
                <a:latin typeface="Arial"/>
                <a:ea typeface="Arial"/>
                <a:cs typeface="Arial"/>
              </a:rPr>
              <a:t>At t = 0, C = 0. As time increases, C approaches Cout.</a:t>
            </a:r>
          </a:p>
        </p:txBody>
      </p:sp>
      <p:sp>
        <p:nvSpPr>
          <p:cNvPr id="13" name="Rectangle 12">
            <a:extLst>
              <a:ext uri="{FF2B5EF4-FFF2-40B4-BE49-F238E27FC236}">
                <a16:creationId xmlns:a16="http://schemas.microsoft.com/office/drawing/2014/main" id="{AA75231E-CD12-4D8A-9FA2-AE61C26C3068}"/>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8</a:t>
            </a:r>
          </a:p>
        </p:txBody>
      </p:sp>
    </p:spTree>
    <p:extLst>
      <p:ext uri="{BB962C8B-B14F-4D97-AF65-F5344CB8AC3E}">
        <p14:creationId xmlns:p14="http://schemas.microsoft.com/office/powerpoint/2010/main" val="439357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E98C14-7859-4714-AB03-7F9ED6D3DBC4}"/>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32CDBED0-F5F5-478F-B3F1-4BFA1620E024}"/>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3CA11584-02CC-4B11-9DCD-16C7CFDB46D1}"/>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The Solved Equation: Visible Results</a:t>
            </a:r>
          </a:p>
        </p:txBody>
      </p:sp>
      <p:sp>
        <p:nvSpPr>
          <p:cNvPr id="5" name="Rectangle 4">
            <a:extLst>
              <a:ext uri="{FF2B5EF4-FFF2-40B4-BE49-F238E27FC236}">
                <a16:creationId xmlns:a16="http://schemas.microsoft.com/office/drawing/2014/main" id="{3B3C6286-C275-4F05-B720-3C591916ECE1}"/>
              </a:ext>
            </a:extLst>
          </p:cNvPr>
          <p:cNvSpPr>
            <a:spLocks noGrp="1"/>
          </p:cNvSpPr>
          <p:nvPr/>
        </p:nvSpPr>
        <p:spPr>
          <a:xfrm>
            <a:off x="552450" y="1504950"/>
            <a:ext cx="11087100" cy="800100"/>
          </a:xfrm>
          <a:prstGeom prst="rect">
            <a:avLst/>
          </a:prstGeom>
          <a:noFill/>
          <a:ln w="0">
            <a:noFill/>
            <a:prstDash val="solid"/>
          </a:ln>
        </p:spPr>
        <p:txBody>
          <a:bodyPr/>
          <a:lstStyle>
            <a:defPPr>
              <a:defRPr sz="1950" b="0">
                <a:solidFill>
                  <a:srgbClr val="14284B"/>
                </a:solidFill>
                <a:latin typeface="Arial"/>
                <a:ea typeface="Arial"/>
                <a:cs typeface="Arial"/>
              </a:defRPr>
            </a:defPPr>
            <a:lvl1pPr>
              <a:buNone/>
              <a:defRPr sz="1950" b="0">
                <a:solidFill>
                  <a:srgbClr val="14284B"/>
                </a:solidFill>
                <a:latin typeface="Arial"/>
                <a:ea typeface="Arial"/>
                <a:cs typeface="Arial"/>
              </a:defRPr>
            </a:lvl1pPr>
            <a:lvl2pPr>
              <a:buNone/>
              <a:defRPr sz="1950" b="0">
                <a:solidFill>
                  <a:srgbClr val="14284B"/>
                </a:solidFill>
                <a:latin typeface="Arial"/>
                <a:ea typeface="Arial"/>
                <a:cs typeface="Arial"/>
              </a:defRPr>
            </a:lvl2pPr>
            <a:lvl3pPr>
              <a:buNone/>
              <a:defRPr sz="1950" b="0">
                <a:solidFill>
                  <a:srgbClr val="14284B"/>
                </a:solidFill>
                <a:latin typeface="Arial"/>
                <a:ea typeface="Arial"/>
                <a:cs typeface="Arial"/>
              </a:defRPr>
            </a:lvl3pPr>
            <a:lvl4pPr>
              <a:buNone/>
              <a:defRPr sz="1950" b="0">
                <a:solidFill>
                  <a:srgbClr val="14284B"/>
                </a:solidFill>
                <a:latin typeface="Arial"/>
                <a:ea typeface="Arial"/>
                <a:cs typeface="Arial"/>
              </a:defRPr>
            </a:lvl4pPr>
            <a:lvl5pPr>
              <a:buNone/>
              <a:defRPr sz="1950" b="0">
                <a:solidFill>
                  <a:srgbClr val="14284B"/>
                </a:solidFill>
                <a:latin typeface="Arial"/>
                <a:ea typeface="Arial"/>
                <a:cs typeface="Arial"/>
              </a:defRPr>
            </a:lvl5pPr>
            <a:lvl6pPr>
              <a:buNone/>
              <a:defRPr sz="1950" b="0">
                <a:solidFill>
                  <a:srgbClr val="14284B"/>
                </a:solidFill>
                <a:latin typeface="Arial"/>
                <a:ea typeface="Arial"/>
                <a:cs typeface="Arial"/>
              </a:defRPr>
            </a:lvl6pPr>
            <a:lvl7pPr>
              <a:buNone/>
              <a:defRPr sz="1950" b="0">
                <a:solidFill>
                  <a:srgbClr val="14284B"/>
                </a:solidFill>
                <a:latin typeface="Arial"/>
                <a:ea typeface="Arial"/>
                <a:cs typeface="Arial"/>
              </a:defRPr>
            </a:lvl7pPr>
            <a:lvl8pPr>
              <a:buNone/>
              <a:defRPr sz="1950" b="0">
                <a:solidFill>
                  <a:srgbClr val="14284B"/>
                </a:solidFill>
                <a:latin typeface="Arial"/>
                <a:ea typeface="Arial"/>
                <a:cs typeface="Arial"/>
              </a:defRPr>
            </a:lvl8pPr>
            <a:lvl9pPr>
              <a:buNone/>
              <a:defRPr sz="1950" b="0">
                <a:solidFill>
                  <a:srgbClr val="14284B"/>
                </a:solidFill>
                <a:latin typeface="Arial"/>
                <a:ea typeface="Arial"/>
                <a:cs typeface="Arial"/>
              </a:defRPr>
            </a:lvl9pPr>
          </a:lstStyle>
          <a:p>
            <a:pPr>
              <a:buNone/>
              <a:defRPr sz="1950" b="0">
                <a:solidFill>
                  <a:srgbClr val="14284B"/>
                </a:solidFill>
                <a:latin typeface="Arial"/>
                <a:ea typeface="Arial"/>
                <a:cs typeface="Arial"/>
              </a:defRPr>
            </a:pPr>
            <a:r>
              <a:rPr sz="1950" b="0">
                <a:solidFill>
                  <a:srgbClr val="14284B"/>
                </a:solidFill>
                <a:latin typeface="Arial"/>
                <a:ea typeface="Arial"/>
                <a:cs typeface="Arial"/>
              </a:rPr>
              <a:t>The solver returns the same solution as our working on slides 7–8. Arbitrary constants may have different names in Octave.</a:t>
            </a:r>
          </a:p>
        </p:txBody>
      </p:sp>
      <p:sp>
        <p:nvSpPr>
          <p:cNvPr id="6" name="Rectangle 5">
            <a:extLst>
              <a:ext uri="{FF2B5EF4-FFF2-40B4-BE49-F238E27FC236}">
                <a16:creationId xmlns:a16="http://schemas.microsoft.com/office/drawing/2014/main" id="{94751040-1225-4611-AAEE-30FDAAB98A9C}"/>
              </a:ext>
            </a:extLst>
          </p:cNvPr>
          <p:cNvSpPr>
            <a:spLocks noGrp="1"/>
          </p:cNvSpPr>
          <p:nvPr/>
        </p:nvSpPr>
        <p:spPr>
          <a:xfrm>
            <a:off x="552450" y="2552700"/>
            <a:ext cx="11087100" cy="600075"/>
          </a:xfrm>
          <a:prstGeom prst="rect">
            <a:avLst/>
          </a:prstGeom>
          <a:noFill/>
          <a:ln w="0">
            <a:noFill/>
            <a:prstDash val="solid"/>
          </a:ln>
        </p:spPr>
        <p:txBody>
          <a:bodyPr/>
          <a:lstStyle>
            <a:defPPr>
              <a:defRPr sz="2250" b="0">
                <a:solidFill>
                  <a:srgbClr val="14284B"/>
                </a:solidFill>
                <a:latin typeface="Arial"/>
                <a:ea typeface="Arial"/>
                <a:cs typeface="Arial"/>
              </a:defRPr>
            </a:defPPr>
            <a:lvl1pPr>
              <a:buNone/>
              <a:defRPr sz="2250" b="0">
                <a:solidFill>
                  <a:srgbClr val="14284B"/>
                </a:solidFill>
                <a:latin typeface="Arial"/>
                <a:ea typeface="Arial"/>
                <a:cs typeface="Arial"/>
              </a:defRPr>
            </a:lvl1pPr>
            <a:lvl2pPr>
              <a:buNone/>
              <a:defRPr sz="2250" b="0">
                <a:solidFill>
                  <a:srgbClr val="14284B"/>
                </a:solidFill>
                <a:latin typeface="Arial"/>
                <a:ea typeface="Arial"/>
                <a:cs typeface="Arial"/>
              </a:defRPr>
            </a:lvl2pPr>
            <a:lvl3pPr>
              <a:buNone/>
              <a:defRPr sz="2250" b="0">
                <a:solidFill>
                  <a:srgbClr val="14284B"/>
                </a:solidFill>
                <a:latin typeface="Arial"/>
                <a:ea typeface="Arial"/>
                <a:cs typeface="Arial"/>
              </a:defRPr>
            </a:lvl3pPr>
            <a:lvl4pPr>
              <a:buNone/>
              <a:defRPr sz="2250" b="0">
                <a:solidFill>
                  <a:srgbClr val="14284B"/>
                </a:solidFill>
                <a:latin typeface="Arial"/>
                <a:ea typeface="Arial"/>
                <a:cs typeface="Arial"/>
              </a:defRPr>
            </a:lvl4pPr>
            <a:lvl5pPr>
              <a:buNone/>
              <a:defRPr sz="2250" b="0">
                <a:solidFill>
                  <a:srgbClr val="14284B"/>
                </a:solidFill>
                <a:latin typeface="Arial"/>
                <a:ea typeface="Arial"/>
                <a:cs typeface="Arial"/>
              </a:defRPr>
            </a:lvl5pPr>
            <a:lvl6pPr>
              <a:buNone/>
              <a:defRPr sz="2250" b="0">
                <a:solidFill>
                  <a:srgbClr val="14284B"/>
                </a:solidFill>
                <a:latin typeface="Arial"/>
                <a:ea typeface="Arial"/>
                <a:cs typeface="Arial"/>
              </a:defRPr>
            </a:lvl6pPr>
            <a:lvl7pPr>
              <a:buNone/>
              <a:defRPr sz="2250" b="0">
                <a:solidFill>
                  <a:srgbClr val="14284B"/>
                </a:solidFill>
                <a:latin typeface="Arial"/>
                <a:ea typeface="Arial"/>
                <a:cs typeface="Arial"/>
              </a:defRPr>
            </a:lvl7pPr>
            <a:lvl8pPr>
              <a:buNone/>
              <a:defRPr sz="2250" b="0">
                <a:solidFill>
                  <a:srgbClr val="14284B"/>
                </a:solidFill>
                <a:latin typeface="Arial"/>
                <a:ea typeface="Arial"/>
                <a:cs typeface="Arial"/>
              </a:defRPr>
            </a:lvl8pPr>
            <a:lvl9pPr>
              <a:buNone/>
              <a:defRPr sz="2250" b="0">
                <a:solidFill>
                  <a:srgbClr val="14284B"/>
                </a:solidFill>
                <a:latin typeface="Arial"/>
                <a:ea typeface="Arial"/>
                <a:cs typeface="Arial"/>
              </a:defRPr>
            </a:lvl9pPr>
          </a:lstStyle>
          <a:p>
            <a:pPr>
              <a:buNone/>
              <a:defRPr sz="2250" b="0">
                <a:solidFill>
                  <a:srgbClr val="14284B"/>
                </a:solidFill>
                <a:latin typeface="Arial"/>
                <a:ea typeface="Arial"/>
                <a:cs typeface="Arial"/>
              </a:defRPr>
            </a:pPr>
            <a:r>
              <a:rPr sz="2250" b="0">
                <a:solidFill>
                  <a:srgbClr val="14284B"/>
                </a:solidFill>
                <a:latin typeface="Arial"/>
                <a:ea typeface="Arial"/>
                <a:cs typeface="Arial"/>
              </a:rPr>
              <a:t>Complementary function:   K₁ + K₂ exp(−βt)</a:t>
            </a:r>
          </a:p>
        </p:txBody>
      </p:sp>
      <p:sp>
        <p:nvSpPr>
          <p:cNvPr id="7" name="Rectangle 6">
            <a:extLst>
              <a:ext uri="{FF2B5EF4-FFF2-40B4-BE49-F238E27FC236}">
                <a16:creationId xmlns:a16="http://schemas.microsoft.com/office/drawing/2014/main" id="{46190110-1BE3-4E20-BAE5-456894C3C335}"/>
              </a:ext>
            </a:extLst>
          </p:cNvPr>
          <p:cNvSpPr>
            <a:spLocks noGrp="1"/>
          </p:cNvSpPr>
          <p:nvPr/>
        </p:nvSpPr>
        <p:spPr>
          <a:xfrm>
            <a:off x="552450" y="3286125"/>
            <a:ext cx="11087100" cy="600075"/>
          </a:xfrm>
          <a:prstGeom prst="rect">
            <a:avLst/>
          </a:prstGeom>
          <a:noFill/>
          <a:ln w="0">
            <a:noFill/>
            <a:prstDash val="solid"/>
          </a:ln>
        </p:spPr>
        <p:txBody>
          <a:bodyPr/>
          <a:lstStyle>
            <a:defPPr>
              <a:defRPr sz="2250" b="0">
                <a:solidFill>
                  <a:srgbClr val="14284B"/>
                </a:solidFill>
                <a:latin typeface="Arial"/>
                <a:ea typeface="Arial"/>
                <a:cs typeface="Arial"/>
              </a:defRPr>
            </a:defPPr>
            <a:lvl1pPr>
              <a:buNone/>
              <a:defRPr sz="2250" b="0">
                <a:solidFill>
                  <a:srgbClr val="14284B"/>
                </a:solidFill>
                <a:latin typeface="Arial"/>
                <a:ea typeface="Arial"/>
                <a:cs typeface="Arial"/>
              </a:defRPr>
            </a:lvl1pPr>
            <a:lvl2pPr>
              <a:buNone/>
              <a:defRPr sz="2250" b="0">
                <a:solidFill>
                  <a:srgbClr val="14284B"/>
                </a:solidFill>
                <a:latin typeface="Arial"/>
                <a:ea typeface="Arial"/>
                <a:cs typeface="Arial"/>
              </a:defRPr>
            </a:lvl2pPr>
            <a:lvl3pPr>
              <a:buNone/>
              <a:defRPr sz="2250" b="0">
                <a:solidFill>
                  <a:srgbClr val="14284B"/>
                </a:solidFill>
                <a:latin typeface="Arial"/>
                <a:ea typeface="Arial"/>
                <a:cs typeface="Arial"/>
              </a:defRPr>
            </a:lvl3pPr>
            <a:lvl4pPr>
              <a:buNone/>
              <a:defRPr sz="2250" b="0">
                <a:solidFill>
                  <a:srgbClr val="14284B"/>
                </a:solidFill>
                <a:latin typeface="Arial"/>
                <a:ea typeface="Arial"/>
                <a:cs typeface="Arial"/>
              </a:defRPr>
            </a:lvl4pPr>
            <a:lvl5pPr>
              <a:buNone/>
              <a:defRPr sz="2250" b="0">
                <a:solidFill>
                  <a:srgbClr val="14284B"/>
                </a:solidFill>
                <a:latin typeface="Arial"/>
                <a:ea typeface="Arial"/>
                <a:cs typeface="Arial"/>
              </a:defRPr>
            </a:lvl5pPr>
            <a:lvl6pPr>
              <a:buNone/>
              <a:defRPr sz="2250" b="0">
                <a:solidFill>
                  <a:srgbClr val="14284B"/>
                </a:solidFill>
                <a:latin typeface="Arial"/>
                <a:ea typeface="Arial"/>
                <a:cs typeface="Arial"/>
              </a:defRPr>
            </a:lvl6pPr>
            <a:lvl7pPr>
              <a:buNone/>
              <a:defRPr sz="2250" b="0">
                <a:solidFill>
                  <a:srgbClr val="14284B"/>
                </a:solidFill>
                <a:latin typeface="Arial"/>
                <a:ea typeface="Arial"/>
                <a:cs typeface="Arial"/>
              </a:defRPr>
            </a:lvl7pPr>
            <a:lvl8pPr>
              <a:buNone/>
              <a:defRPr sz="2250" b="0">
                <a:solidFill>
                  <a:srgbClr val="14284B"/>
                </a:solidFill>
                <a:latin typeface="Arial"/>
                <a:ea typeface="Arial"/>
                <a:cs typeface="Arial"/>
              </a:defRPr>
            </a:lvl8pPr>
            <a:lvl9pPr>
              <a:buNone/>
              <a:defRPr sz="2250" b="0">
                <a:solidFill>
                  <a:srgbClr val="14284B"/>
                </a:solidFill>
                <a:latin typeface="Arial"/>
                <a:ea typeface="Arial"/>
                <a:cs typeface="Arial"/>
              </a:defRPr>
            </a:lvl9pPr>
          </a:lstStyle>
          <a:p>
            <a:pPr>
              <a:buNone/>
              <a:defRPr sz="2250" b="0">
                <a:solidFill>
                  <a:srgbClr val="14284B"/>
                </a:solidFill>
                <a:latin typeface="Arial"/>
                <a:ea typeface="Arial"/>
                <a:cs typeface="Arial"/>
              </a:defRPr>
            </a:pPr>
            <a:r>
              <a:rPr sz="2250" b="0">
                <a:solidFill>
                  <a:srgbClr val="14284B"/>
                </a:solidFill>
                <a:latin typeface="Arial"/>
                <a:ea typeface="Arial"/>
                <a:cs typeface="Arial"/>
              </a:rPr>
              <a:t>Particular integral:   0</a:t>
            </a:r>
          </a:p>
        </p:txBody>
      </p:sp>
      <p:sp>
        <p:nvSpPr>
          <p:cNvPr id="8" name="Rectangle 7">
            <a:extLst>
              <a:ext uri="{FF2B5EF4-FFF2-40B4-BE49-F238E27FC236}">
                <a16:creationId xmlns:a16="http://schemas.microsoft.com/office/drawing/2014/main" id="{E7B40C64-26C0-4A95-ABCE-BC7C51385A0B}"/>
              </a:ext>
            </a:extLst>
          </p:cNvPr>
          <p:cNvSpPr>
            <a:spLocks noGrp="1"/>
          </p:cNvSpPr>
          <p:nvPr/>
        </p:nvSpPr>
        <p:spPr>
          <a:xfrm>
            <a:off x="552450" y="4019550"/>
            <a:ext cx="11087100" cy="600075"/>
          </a:xfrm>
          <a:prstGeom prst="rect">
            <a:avLst/>
          </a:prstGeom>
          <a:noFill/>
          <a:ln w="0">
            <a:noFill/>
            <a:prstDash val="solid"/>
          </a:ln>
        </p:spPr>
        <p:txBody>
          <a:bodyPr/>
          <a:lstStyle>
            <a:defPPr>
              <a:defRPr sz="2250" b="0">
                <a:solidFill>
                  <a:srgbClr val="14284B"/>
                </a:solidFill>
                <a:latin typeface="Arial"/>
                <a:ea typeface="Arial"/>
                <a:cs typeface="Arial"/>
              </a:defRPr>
            </a:defPPr>
            <a:lvl1pPr>
              <a:buNone/>
              <a:defRPr sz="2250" b="0">
                <a:solidFill>
                  <a:srgbClr val="14284B"/>
                </a:solidFill>
                <a:latin typeface="Arial"/>
                <a:ea typeface="Arial"/>
                <a:cs typeface="Arial"/>
              </a:defRPr>
            </a:lvl1pPr>
            <a:lvl2pPr>
              <a:buNone/>
              <a:defRPr sz="2250" b="0">
                <a:solidFill>
                  <a:srgbClr val="14284B"/>
                </a:solidFill>
                <a:latin typeface="Arial"/>
                <a:ea typeface="Arial"/>
                <a:cs typeface="Arial"/>
              </a:defRPr>
            </a:lvl2pPr>
            <a:lvl3pPr>
              <a:buNone/>
              <a:defRPr sz="2250" b="0">
                <a:solidFill>
                  <a:srgbClr val="14284B"/>
                </a:solidFill>
                <a:latin typeface="Arial"/>
                <a:ea typeface="Arial"/>
                <a:cs typeface="Arial"/>
              </a:defRPr>
            </a:lvl3pPr>
            <a:lvl4pPr>
              <a:buNone/>
              <a:defRPr sz="2250" b="0">
                <a:solidFill>
                  <a:srgbClr val="14284B"/>
                </a:solidFill>
                <a:latin typeface="Arial"/>
                <a:ea typeface="Arial"/>
                <a:cs typeface="Arial"/>
              </a:defRPr>
            </a:lvl4pPr>
            <a:lvl5pPr>
              <a:buNone/>
              <a:defRPr sz="2250" b="0">
                <a:solidFill>
                  <a:srgbClr val="14284B"/>
                </a:solidFill>
                <a:latin typeface="Arial"/>
                <a:ea typeface="Arial"/>
                <a:cs typeface="Arial"/>
              </a:defRPr>
            </a:lvl5pPr>
            <a:lvl6pPr>
              <a:buNone/>
              <a:defRPr sz="2250" b="0">
                <a:solidFill>
                  <a:srgbClr val="14284B"/>
                </a:solidFill>
                <a:latin typeface="Arial"/>
                <a:ea typeface="Arial"/>
                <a:cs typeface="Arial"/>
              </a:defRPr>
            </a:lvl6pPr>
            <a:lvl7pPr>
              <a:buNone/>
              <a:defRPr sz="2250" b="0">
                <a:solidFill>
                  <a:srgbClr val="14284B"/>
                </a:solidFill>
                <a:latin typeface="Arial"/>
                <a:ea typeface="Arial"/>
                <a:cs typeface="Arial"/>
              </a:defRPr>
            </a:lvl7pPr>
            <a:lvl8pPr>
              <a:buNone/>
              <a:defRPr sz="2250" b="0">
                <a:solidFill>
                  <a:srgbClr val="14284B"/>
                </a:solidFill>
                <a:latin typeface="Arial"/>
                <a:ea typeface="Arial"/>
                <a:cs typeface="Arial"/>
              </a:defRPr>
            </a:lvl8pPr>
            <a:lvl9pPr>
              <a:buNone/>
              <a:defRPr sz="2250" b="0">
                <a:solidFill>
                  <a:srgbClr val="14284B"/>
                </a:solidFill>
                <a:latin typeface="Arial"/>
                <a:ea typeface="Arial"/>
                <a:cs typeface="Arial"/>
              </a:defRPr>
            </a:lvl9pPr>
          </a:lstStyle>
          <a:p>
            <a:pPr>
              <a:buNone/>
              <a:defRPr sz="2250" b="0">
                <a:solidFill>
                  <a:srgbClr val="14284B"/>
                </a:solidFill>
                <a:latin typeface="Arial"/>
                <a:ea typeface="Arial"/>
                <a:cs typeface="Arial"/>
              </a:defRPr>
            </a:pPr>
            <a:r>
              <a:rPr sz="2250" b="0">
                <a:solidFill>
                  <a:srgbClr val="14284B"/>
                </a:solidFill>
                <a:latin typeface="Arial"/>
                <a:ea typeface="Arial"/>
                <a:cs typeface="Arial"/>
              </a:rPr>
              <a:t>General solution:   K₁ + K₂ exp(−βt)</a:t>
            </a:r>
          </a:p>
        </p:txBody>
      </p:sp>
      <p:sp>
        <p:nvSpPr>
          <p:cNvPr id="9" name="Rectangle 8">
            <a:extLst>
              <a:ext uri="{FF2B5EF4-FFF2-40B4-BE49-F238E27FC236}">
                <a16:creationId xmlns:a16="http://schemas.microsoft.com/office/drawing/2014/main" id="{A2293071-F8A7-465D-B1D6-CA52C7063E89}"/>
              </a:ext>
            </a:extLst>
          </p:cNvPr>
          <p:cNvSpPr>
            <a:spLocks noGrp="1"/>
          </p:cNvSpPr>
          <p:nvPr/>
        </p:nvSpPr>
        <p:spPr>
          <a:xfrm>
            <a:off x="552450" y="4752975"/>
            <a:ext cx="11087100" cy="600075"/>
          </a:xfrm>
          <a:prstGeom prst="rect">
            <a:avLst/>
          </a:prstGeom>
          <a:noFill/>
          <a:ln w="0">
            <a:noFill/>
            <a:prstDash val="solid"/>
          </a:ln>
        </p:spPr>
        <p:txBody>
          <a:bodyPr/>
          <a:lstStyle>
            <a:defPPr>
              <a:defRPr sz="2250" b="1">
                <a:solidFill>
                  <a:srgbClr val="2F6FB5"/>
                </a:solidFill>
                <a:latin typeface="Arial"/>
                <a:ea typeface="Arial"/>
                <a:cs typeface="Arial"/>
              </a:defRPr>
            </a:defPPr>
            <a:lvl1pPr>
              <a:buNone/>
              <a:defRPr sz="2250" b="1">
                <a:solidFill>
                  <a:srgbClr val="2F6FB5"/>
                </a:solidFill>
                <a:latin typeface="Arial"/>
                <a:ea typeface="Arial"/>
                <a:cs typeface="Arial"/>
              </a:defRPr>
            </a:lvl1pPr>
            <a:lvl2pPr>
              <a:buNone/>
              <a:defRPr sz="2250" b="1">
                <a:solidFill>
                  <a:srgbClr val="2F6FB5"/>
                </a:solidFill>
                <a:latin typeface="Arial"/>
                <a:ea typeface="Arial"/>
                <a:cs typeface="Arial"/>
              </a:defRPr>
            </a:lvl2pPr>
            <a:lvl3pPr>
              <a:buNone/>
              <a:defRPr sz="2250" b="1">
                <a:solidFill>
                  <a:srgbClr val="2F6FB5"/>
                </a:solidFill>
                <a:latin typeface="Arial"/>
                <a:ea typeface="Arial"/>
                <a:cs typeface="Arial"/>
              </a:defRPr>
            </a:lvl3pPr>
            <a:lvl4pPr>
              <a:buNone/>
              <a:defRPr sz="2250" b="1">
                <a:solidFill>
                  <a:srgbClr val="2F6FB5"/>
                </a:solidFill>
                <a:latin typeface="Arial"/>
                <a:ea typeface="Arial"/>
                <a:cs typeface="Arial"/>
              </a:defRPr>
            </a:lvl4pPr>
            <a:lvl5pPr>
              <a:buNone/>
              <a:defRPr sz="2250" b="1">
                <a:solidFill>
                  <a:srgbClr val="2F6FB5"/>
                </a:solidFill>
                <a:latin typeface="Arial"/>
                <a:ea typeface="Arial"/>
                <a:cs typeface="Arial"/>
              </a:defRPr>
            </a:lvl5pPr>
            <a:lvl6pPr>
              <a:buNone/>
              <a:defRPr sz="2250" b="1">
                <a:solidFill>
                  <a:srgbClr val="2F6FB5"/>
                </a:solidFill>
                <a:latin typeface="Arial"/>
                <a:ea typeface="Arial"/>
                <a:cs typeface="Arial"/>
              </a:defRPr>
            </a:lvl6pPr>
            <a:lvl7pPr>
              <a:buNone/>
              <a:defRPr sz="2250" b="1">
                <a:solidFill>
                  <a:srgbClr val="2F6FB5"/>
                </a:solidFill>
                <a:latin typeface="Arial"/>
                <a:ea typeface="Arial"/>
                <a:cs typeface="Arial"/>
              </a:defRPr>
            </a:lvl7pPr>
            <a:lvl8pPr>
              <a:buNone/>
              <a:defRPr sz="2250" b="1">
                <a:solidFill>
                  <a:srgbClr val="2F6FB5"/>
                </a:solidFill>
                <a:latin typeface="Arial"/>
                <a:ea typeface="Arial"/>
                <a:cs typeface="Arial"/>
              </a:defRPr>
            </a:lvl8pPr>
            <a:lvl9pPr>
              <a:buNone/>
              <a:defRPr sz="2250" b="1">
                <a:solidFill>
                  <a:srgbClr val="2F6FB5"/>
                </a:solidFill>
                <a:latin typeface="Arial"/>
                <a:ea typeface="Arial"/>
                <a:cs typeface="Arial"/>
              </a:defRPr>
            </a:lvl9pPr>
          </a:lstStyle>
          <a:p>
            <a:pPr>
              <a:buNone/>
              <a:defRPr sz="2250" b="1">
                <a:solidFill>
                  <a:srgbClr val="2F6FB5"/>
                </a:solidFill>
                <a:latin typeface="Arial"/>
                <a:ea typeface="Arial"/>
                <a:cs typeface="Arial"/>
              </a:defRPr>
            </a:pPr>
            <a:r>
              <a:rPr sz="2250" b="1">
                <a:solidFill>
                  <a:srgbClr val="2F6FB5"/>
                </a:solidFill>
                <a:latin typeface="Arial"/>
                <a:ea typeface="Arial"/>
                <a:cs typeface="Arial"/>
              </a:rPr>
              <a:t>With the initial conditions:   Cout[1 − exp(−βt)]</a:t>
            </a:r>
          </a:p>
        </p:txBody>
      </p:sp>
      <p:sp>
        <p:nvSpPr>
          <p:cNvPr id="10" name="Rectangle 9">
            <a:extLst>
              <a:ext uri="{FF2B5EF4-FFF2-40B4-BE49-F238E27FC236}">
                <a16:creationId xmlns:a16="http://schemas.microsoft.com/office/drawing/2014/main" id="{CEC6DB6C-7BC5-4E2C-A1CB-44881C292A62}"/>
              </a:ext>
            </a:extLst>
          </p:cNvPr>
          <p:cNvSpPr>
            <a:spLocks noGrp="1"/>
          </p:cNvSpPr>
          <p:nvPr/>
        </p:nvSpPr>
        <p:spPr>
          <a:xfrm>
            <a:off x="552450" y="5715000"/>
            <a:ext cx="11087100" cy="619125"/>
          </a:xfrm>
          <a:prstGeom prst="rect">
            <a:avLst/>
          </a:prstGeom>
          <a:noFill/>
          <a:ln w="0">
            <a:noFill/>
            <a:prstDash val="solid"/>
          </a:ln>
        </p:spPr>
        <p:txBody>
          <a:bodyPr/>
          <a:lstStyle>
            <a:defPPr>
              <a:defRPr sz="1800" b="0">
                <a:solidFill>
                  <a:srgbClr val="14284B"/>
                </a:solidFill>
                <a:latin typeface="Arial"/>
                <a:ea typeface="Arial"/>
                <a:cs typeface="Arial"/>
              </a:defRPr>
            </a:defPPr>
            <a:lvl1pPr>
              <a:buNone/>
              <a:defRPr sz="1800" b="0">
                <a:solidFill>
                  <a:srgbClr val="14284B"/>
                </a:solidFill>
                <a:latin typeface="Arial"/>
                <a:ea typeface="Arial"/>
                <a:cs typeface="Arial"/>
              </a:defRPr>
            </a:lvl1pPr>
            <a:lvl2pPr>
              <a:buNone/>
              <a:defRPr sz="1800" b="0">
                <a:solidFill>
                  <a:srgbClr val="14284B"/>
                </a:solidFill>
                <a:latin typeface="Arial"/>
                <a:ea typeface="Arial"/>
                <a:cs typeface="Arial"/>
              </a:defRPr>
            </a:lvl2pPr>
            <a:lvl3pPr>
              <a:buNone/>
              <a:defRPr sz="1800" b="0">
                <a:solidFill>
                  <a:srgbClr val="14284B"/>
                </a:solidFill>
                <a:latin typeface="Arial"/>
                <a:ea typeface="Arial"/>
                <a:cs typeface="Arial"/>
              </a:defRPr>
            </a:lvl3pPr>
            <a:lvl4pPr>
              <a:buNone/>
              <a:defRPr sz="1800" b="0">
                <a:solidFill>
                  <a:srgbClr val="14284B"/>
                </a:solidFill>
                <a:latin typeface="Arial"/>
                <a:ea typeface="Arial"/>
                <a:cs typeface="Arial"/>
              </a:defRPr>
            </a:lvl4pPr>
            <a:lvl5pPr>
              <a:buNone/>
              <a:defRPr sz="1800" b="0">
                <a:solidFill>
                  <a:srgbClr val="14284B"/>
                </a:solidFill>
                <a:latin typeface="Arial"/>
                <a:ea typeface="Arial"/>
                <a:cs typeface="Arial"/>
              </a:defRPr>
            </a:lvl5pPr>
            <a:lvl6pPr>
              <a:buNone/>
              <a:defRPr sz="1800" b="0">
                <a:solidFill>
                  <a:srgbClr val="14284B"/>
                </a:solidFill>
                <a:latin typeface="Arial"/>
                <a:ea typeface="Arial"/>
                <a:cs typeface="Arial"/>
              </a:defRPr>
            </a:lvl6pPr>
            <a:lvl7pPr>
              <a:buNone/>
              <a:defRPr sz="1800" b="0">
                <a:solidFill>
                  <a:srgbClr val="14284B"/>
                </a:solidFill>
                <a:latin typeface="Arial"/>
                <a:ea typeface="Arial"/>
                <a:cs typeface="Arial"/>
              </a:defRPr>
            </a:lvl7pPr>
            <a:lvl8pPr>
              <a:buNone/>
              <a:defRPr sz="1800" b="0">
                <a:solidFill>
                  <a:srgbClr val="14284B"/>
                </a:solidFill>
                <a:latin typeface="Arial"/>
                <a:ea typeface="Arial"/>
                <a:cs typeface="Arial"/>
              </a:defRPr>
            </a:lvl8pPr>
            <a:lvl9pPr>
              <a:buNone/>
              <a:defRPr sz="1800" b="0">
                <a:solidFill>
                  <a:srgbClr val="14284B"/>
                </a:solidFill>
                <a:latin typeface="Arial"/>
                <a:ea typeface="Arial"/>
                <a:cs typeface="Arial"/>
              </a:defRPr>
            </a:lvl9pPr>
          </a:lstStyle>
          <a:p>
            <a:pPr>
              <a:buNone/>
              <a:defRPr sz="1800" b="0">
                <a:solidFill>
                  <a:srgbClr val="14284B"/>
                </a:solidFill>
                <a:latin typeface="Arial"/>
                <a:ea typeface="Arial"/>
                <a:cs typeface="Arial"/>
              </a:defRPr>
            </a:pPr>
            <a:r>
              <a:rPr sz="1800" b="0">
                <a:solidFill>
                  <a:srgbClr val="14284B"/>
                </a:solidFill>
                <a:latin typeface="Arial"/>
                <a:ea typeface="Arial"/>
                <a:cs typeface="Arial"/>
              </a:rPr>
              <a:t>Check: C(0) = 0 and C′(0) = βCout. The initial slope is the rate at which concentration starts increasing.</a:t>
            </a:r>
          </a:p>
        </p:txBody>
      </p:sp>
      <p:sp>
        <p:nvSpPr>
          <p:cNvPr id="11" name="Rectangle 10">
            <a:extLst>
              <a:ext uri="{FF2B5EF4-FFF2-40B4-BE49-F238E27FC236}">
                <a16:creationId xmlns:a16="http://schemas.microsoft.com/office/drawing/2014/main" id="{96C13009-F610-4C22-8C2B-B800D79F6864}"/>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10</a:t>
            </a:r>
          </a:p>
        </p:txBody>
      </p:sp>
    </p:spTree>
    <p:extLst>
      <p:ext uri="{BB962C8B-B14F-4D97-AF65-F5344CB8AC3E}">
        <p14:creationId xmlns:p14="http://schemas.microsoft.com/office/powerpoint/2010/main" val="137426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246A781-3D9F-4D3E-8941-42B66DE40D15}"/>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25B1AAD9-C1AE-4BE4-9975-83D3E2A102E5}"/>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5070DD69-1925-43AC-89E4-9ED174AAF9C5}"/>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What Do We Do with the Solved Equation?</a:t>
            </a:r>
          </a:p>
        </p:txBody>
      </p:sp>
      <p:sp>
        <p:nvSpPr>
          <p:cNvPr id="5" name="Rectangle 4">
            <a:extLst>
              <a:ext uri="{FF2B5EF4-FFF2-40B4-BE49-F238E27FC236}">
                <a16:creationId xmlns:a16="http://schemas.microsoft.com/office/drawing/2014/main" id="{D11C929C-A9D7-4E4E-B17D-D1FAC5FB4D58}"/>
              </a:ext>
            </a:extLst>
          </p:cNvPr>
          <p:cNvSpPr>
            <a:spLocks noGrp="1"/>
          </p:cNvSpPr>
          <p:nvPr/>
        </p:nvSpPr>
        <p:spPr>
          <a:xfrm>
            <a:off x="552450" y="1562100"/>
            <a:ext cx="11049000" cy="6191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We now know how the concentration inside a cell changes with time.</a:t>
            </a:r>
          </a:p>
        </p:txBody>
      </p:sp>
      <p:sp>
        <p:nvSpPr>
          <p:cNvPr id="6" name="Rectangle 5">
            <a:extLst>
              <a:ext uri="{FF2B5EF4-FFF2-40B4-BE49-F238E27FC236}">
                <a16:creationId xmlns:a16="http://schemas.microsoft.com/office/drawing/2014/main" id="{215CBA3D-C725-4BDB-9C5B-30A92BB3385C}"/>
              </a:ext>
            </a:extLst>
          </p:cNvPr>
          <p:cNvSpPr>
            <a:spLocks noGrp="1"/>
          </p:cNvSpPr>
          <p:nvPr/>
        </p:nvSpPr>
        <p:spPr>
          <a:xfrm>
            <a:off x="552450" y="2419350"/>
            <a:ext cx="11049000" cy="619125"/>
          </a:xfrm>
          <a:prstGeom prst="rect">
            <a:avLst/>
          </a:prstGeom>
          <a:noFill/>
          <a:ln w="0">
            <a:noFill/>
            <a:prstDash val="solid"/>
          </a:ln>
        </p:spPr>
        <p:txBody>
          <a:bodyPr/>
          <a:lstStyle>
            <a:defPPr>
              <a:defRPr sz="2775" b="1">
                <a:solidFill>
                  <a:srgbClr val="14284B"/>
                </a:solidFill>
                <a:latin typeface="Arial"/>
                <a:ea typeface="Arial"/>
                <a:cs typeface="Arial"/>
              </a:defRPr>
            </a:defPPr>
            <a:lvl1pPr>
              <a:buNone/>
              <a:defRPr sz="2775" b="1">
                <a:solidFill>
                  <a:srgbClr val="14284B"/>
                </a:solidFill>
                <a:latin typeface="Arial"/>
                <a:ea typeface="Arial"/>
                <a:cs typeface="Arial"/>
              </a:defRPr>
            </a:lvl1pPr>
            <a:lvl2pPr>
              <a:buNone/>
              <a:defRPr sz="2775" b="1">
                <a:solidFill>
                  <a:srgbClr val="14284B"/>
                </a:solidFill>
                <a:latin typeface="Arial"/>
                <a:ea typeface="Arial"/>
                <a:cs typeface="Arial"/>
              </a:defRPr>
            </a:lvl2pPr>
            <a:lvl3pPr>
              <a:buNone/>
              <a:defRPr sz="2775" b="1">
                <a:solidFill>
                  <a:srgbClr val="14284B"/>
                </a:solidFill>
                <a:latin typeface="Arial"/>
                <a:ea typeface="Arial"/>
                <a:cs typeface="Arial"/>
              </a:defRPr>
            </a:lvl3pPr>
            <a:lvl4pPr>
              <a:buNone/>
              <a:defRPr sz="2775" b="1">
                <a:solidFill>
                  <a:srgbClr val="14284B"/>
                </a:solidFill>
                <a:latin typeface="Arial"/>
                <a:ea typeface="Arial"/>
                <a:cs typeface="Arial"/>
              </a:defRPr>
            </a:lvl4pPr>
            <a:lvl5pPr>
              <a:buNone/>
              <a:defRPr sz="2775" b="1">
                <a:solidFill>
                  <a:srgbClr val="14284B"/>
                </a:solidFill>
                <a:latin typeface="Arial"/>
                <a:ea typeface="Arial"/>
                <a:cs typeface="Arial"/>
              </a:defRPr>
            </a:lvl5pPr>
            <a:lvl6pPr>
              <a:buNone/>
              <a:defRPr sz="2775" b="1">
                <a:solidFill>
                  <a:srgbClr val="14284B"/>
                </a:solidFill>
                <a:latin typeface="Arial"/>
                <a:ea typeface="Arial"/>
                <a:cs typeface="Arial"/>
              </a:defRPr>
            </a:lvl6pPr>
            <a:lvl7pPr>
              <a:buNone/>
              <a:defRPr sz="2775" b="1">
                <a:solidFill>
                  <a:srgbClr val="14284B"/>
                </a:solidFill>
                <a:latin typeface="Arial"/>
                <a:ea typeface="Arial"/>
                <a:cs typeface="Arial"/>
              </a:defRPr>
            </a:lvl7pPr>
            <a:lvl8pPr>
              <a:buNone/>
              <a:defRPr sz="2775" b="1">
                <a:solidFill>
                  <a:srgbClr val="14284B"/>
                </a:solidFill>
                <a:latin typeface="Arial"/>
                <a:ea typeface="Arial"/>
                <a:cs typeface="Arial"/>
              </a:defRPr>
            </a:lvl8pPr>
            <a:lvl9pPr>
              <a:buNone/>
              <a:defRPr sz="2775" b="1">
                <a:solidFill>
                  <a:srgbClr val="14284B"/>
                </a:solidFill>
                <a:latin typeface="Arial"/>
                <a:ea typeface="Arial"/>
                <a:cs typeface="Arial"/>
              </a:defRPr>
            </a:lvl9pPr>
          </a:lstStyle>
          <a:p>
            <a:pPr>
              <a:buNone/>
              <a:defRPr sz="2775" b="1">
                <a:solidFill>
                  <a:srgbClr val="14284B"/>
                </a:solidFill>
                <a:latin typeface="Arial"/>
                <a:ea typeface="Arial"/>
                <a:cs typeface="Arial"/>
              </a:defRPr>
            </a:pPr>
            <a:r>
              <a:rPr sz="2775" b="1">
                <a:solidFill>
                  <a:srgbClr val="14284B"/>
                </a:solidFill>
                <a:latin typeface="Arial"/>
                <a:ea typeface="Arial"/>
                <a:cs typeface="Arial"/>
              </a:rPr>
              <a:t>C(t) = Cout[1 − exp(−βt)]       β = P × S/V</a:t>
            </a:r>
          </a:p>
        </p:txBody>
      </p:sp>
      <p:sp>
        <p:nvSpPr>
          <p:cNvPr id="7" name="Rectangle 6">
            <a:extLst>
              <a:ext uri="{FF2B5EF4-FFF2-40B4-BE49-F238E27FC236}">
                <a16:creationId xmlns:a16="http://schemas.microsoft.com/office/drawing/2014/main" id="{DD1BF644-5D19-4B32-9C8E-86EE83FB1BF9}"/>
              </a:ext>
            </a:extLst>
          </p:cNvPr>
          <p:cNvSpPr>
            <a:spLocks noGrp="1"/>
          </p:cNvSpPr>
          <p:nvPr/>
        </p:nvSpPr>
        <p:spPr>
          <a:xfrm>
            <a:off x="552450" y="3248025"/>
            <a:ext cx="11049000" cy="857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Cout is the outside concentration. C(t) is the inside concentration at time t. The number β describes how quickly the cell takes up nutrient.</a:t>
            </a:r>
          </a:p>
        </p:txBody>
      </p:sp>
      <p:sp>
        <p:nvSpPr>
          <p:cNvPr id="8" name="Rectangle 7">
            <a:extLst>
              <a:ext uri="{FF2B5EF4-FFF2-40B4-BE49-F238E27FC236}">
                <a16:creationId xmlns:a16="http://schemas.microsoft.com/office/drawing/2014/main" id="{CF4B6B7B-E034-4629-85F0-689A2B49A327}"/>
              </a:ext>
            </a:extLst>
          </p:cNvPr>
          <p:cNvSpPr>
            <a:spLocks noGrp="1"/>
          </p:cNvSpPr>
          <p:nvPr/>
        </p:nvSpPr>
        <p:spPr>
          <a:xfrm>
            <a:off x="552450" y="4352925"/>
            <a:ext cx="11049000" cy="857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For our comparison, permeability P and outside concentration stay the same. Each shape has a different surface-area-to-volume ratio, S/V.</a:t>
            </a:r>
          </a:p>
        </p:txBody>
      </p:sp>
      <p:sp>
        <p:nvSpPr>
          <p:cNvPr id="9" name="Rectangle 8">
            <a:extLst>
              <a:ext uri="{FF2B5EF4-FFF2-40B4-BE49-F238E27FC236}">
                <a16:creationId xmlns:a16="http://schemas.microsoft.com/office/drawing/2014/main" id="{B6DC1C7E-E3EA-44A2-A9B7-C89874E0588D}"/>
              </a:ext>
            </a:extLst>
          </p:cNvPr>
          <p:cNvSpPr>
            <a:spLocks noGrp="1"/>
          </p:cNvSpPr>
          <p:nvPr/>
        </p:nvSpPr>
        <p:spPr>
          <a:xfrm>
            <a:off x="552450" y="5495925"/>
            <a:ext cx="11049000" cy="666750"/>
          </a:xfrm>
          <a:prstGeom prst="rect">
            <a:avLst/>
          </a:prstGeom>
          <a:noFill/>
          <a:ln w="0">
            <a:noFill/>
            <a:prstDash val="solid"/>
          </a:ln>
        </p:spPr>
        <p:txBody>
          <a:bodyPr/>
          <a:lstStyle>
            <a:defPPr>
              <a:defRPr sz="2100" b="1">
                <a:solidFill>
                  <a:srgbClr val="2F6FB5"/>
                </a:solidFill>
                <a:latin typeface="Arial"/>
                <a:ea typeface="Arial"/>
                <a:cs typeface="Arial"/>
              </a:defRPr>
            </a:defPPr>
            <a:lvl1pPr>
              <a:buNone/>
              <a:defRPr sz="2100" b="1">
                <a:solidFill>
                  <a:srgbClr val="2F6FB5"/>
                </a:solidFill>
                <a:latin typeface="Arial"/>
                <a:ea typeface="Arial"/>
                <a:cs typeface="Arial"/>
              </a:defRPr>
            </a:lvl1pPr>
            <a:lvl2pPr>
              <a:buNone/>
              <a:defRPr sz="2100" b="1">
                <a:solidFill>
                  <a:srgbClr val="2F6FB5"/>
                </a:solidFill>
                <a:latin typeface="Arial"/>
                <a:ea typeface="Arial"/>
                <a:cs typeface="Arial"/>
              </a:defRPr>
            </a:lvl2pPr>
            <a:lvl3pPr>
              <a:buNone/>
              <a:defRPr sz="2100" b="1">
                <a:solidFill>
                  <a:srgbClr val="2F6FB5"/>
                </a:solidFill>
                <a:latin typeface="Arial"/>
                <a:ea typeface="Arial"/>
                <a:cs typeface="Arial"/>
              </a:defRPr>
            </a:lvl3pPr>
            <a:lvl4pPr>
              <a:buNone/>
              <a:defRPr sz="2100" b="1">
                <a:solidFill>
                  <a:srgbClr val="2F6FB5"/>
                </a:solidFill>
                <a:latin typeface="Arial"/>
                <a:ea typeface="Arial"/>
                <a:cs typeface="Arial"/>
              </a:defRPr>
            </a:lvl4pPr>
            <a:lvl5pPr>
              <a:buNone/>
              <a:defRPr sz="2100" b="1">
                <a:solidFill>
                  <a:srgbClr val="2F6FB5"/>
                </a:solidFill>
                <a:latin typeface="Arial"/>
                <a:ea typeface="Arial"/>
                <a:cs typeface="Arial"/>
              </a:defRPr>
            </a:lvl5pPr>
            <a:lvl6pPr>
              <a:buNone/>
              <a:defRPr sz="2100" b="1">
                <a:solidFill>
                  <a:srgbClr val="2F6FB5"/>
                </a:solidFill>
                <a:latin typeface="Arial"/>
                <a:ea typeface="Arial"/>
                <a:cs typeface="Arial"/>
              </a:defRPr>
            </a:lvl6pPr>
            <a:lvl7pPr>
              <a:buNone/>
              <a:defRPr sz="2100" b="1">
                <a:solidFill>
                  <a:srgbClr val="2F6FB5"/>
                </a:solidFill>
                <a:latin typeface="Arial"/>
                <a:ea typeface="Arial"/>
                <a:cs typeface="Arial"/>
              </a:defRPr>
            </a:lvl7pPr>
            <a:lvl8pPr>
              <a:buNone/>
              <a:defRPr sz="2100" b="1">
                <a:solidFill>
                  <a:srgbClr val="2F6FB5"/>
                </a:solidFill>
                <a:latin typeface="Arial"/>
                <a:ea typeface="Arial"/>
                <a:cs typeface="Arial"/>
              </a:defRPr>
            </a:lvl8pPr>
            <a:lvl9pPr>
              <a:buNone/>
              <a:defRPr sz="2100" b="1">
                <a:solidFill>
                  <a:srgbClr val="2F6FB5"/>
                </a:solidFill>
                <a:latin typeface="Arial"/>
                <a:ea typeface="Arial"/>
                <a:cs typeface="Arial"/>
              </a:defRPr>
            </a:lvl9pPr>
          </a:lstStyle>
          <a:p>
            <a:pPr>
              <a:buNone/>
              <a:defRPr sz="2100" b="1">
                <a:solidFill>
                  <a:srgbClr val="2F6FB5"/>
                </a:solidFill>
                <a:latin typeface="Arial"/>
                <a:ea typeface="Arial"/>
                <a:cs typeface="Arial"/>
              </a:defRPr>
            </a:pPr>
            <a:r>
              <a:rPr sz="2100" b="1">
                <a:solidFill>
                  <a:srgbClr val="2F6FB5"/>
                </a:solidFill>
                <a:latin typeface="Arial"/>
                <a:ea typeface="Arial"/>
                <a:cs typeface="Arial"/>
              </a:rPr>
              <a:t>Octave will use the same solution for each shape and compare the resulting uptake curves.</a:t>
            </a:r>
          </a:p>
        </p:txBody>
      </p:sp>
      <p:sp>
        <p:nvSpPr>
          <p:cNvPr id="10" name="Rectangle 9">
            <a:extLst>
              <a:ext uri="{FF2B5EF4-FFF2-40B4-BE49-F238E27FC236}">
                <a16:creationId xmlns:a16="http://schemas.microsoft.com/office/drawing/2014/main" id="{B7F0309E-34DF-44B5-B6D6-F9EB016CDD5E}"/>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11</a:t>
            </a:r>
          </a:p>
        </p:txBody>
      </p:sp>
    </p:spTree>
    <p:extLst>
      <p:ext uri="{BB962C8B-B14F-4D97-AF65-F5344CB8AC3E}">
        <p14:creationId xmlns:p14="http://schemas.microsoft.com/office/powerpoint/2010/main" val="103170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7D69A34-B72A-4FC3-BBBF-238A0375AAD7}"/>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57EF34E6-DA85-4AF3-9FFB-38F3B7250021}"/>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46BFE8F3-034A-4106-BE4E-A60C5C8F8ADA}"/>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Choosing the Cell Shapes and Values</a:t>
            </a:r>
          </a:p>
        </p:txBody>
      </p:sp>
      <p:sp>
        <p:nvSpPr>
          <p:cNvPr id="5" name="Rectangle 4">
            <a:extLst>
              <a:ext uri="{FF2B5EF4-FFF2-40B4-BE49-F238E27FC236}">
                <a16:creationId xmlns:a16="http://schemas.microsoft.com/office/drawing/2014/main" id="{05AAEE9E-295D-4295-99B2-D37EDA253039}"/>
              </a:ext>
            </a:extLst>
          </p:cNvPr>
          <p:cNvSpPr>
            <a:spLocks noGrp="1"/>
          </p:cNvSpPr>
          <p:nvPr/>
        </p:nvSpPr>
        <p:spPr>
          <a:xfrm>
            <a:off x="552450" y="1514475"/>
            <a:ext cx="11049000" cy="781050"/>
          </a:xfrm>
          <a:prstGeom prst="rect">
            <a:avLst/>
          </a:prstGeom>
          <a:noFill/>
          <a:ln w="0">
            <a:noFill/>
            <a:prstDash val="solid"/>
          </a:ln>
        </p:spPr>
        <p:txBody>
          <a:bodyPr/>
          <a:lstStyle>
            <a:defPPr>
              <a:defRPr sz="1950" b="0">
                <a:solidFill>
                  <a:srgbClr val="14284B"/>
                </a:solidFill>
                <a:latin typeface="Arial"/>
                <a:ea typeface="Arial"/>
                <a:cs typeface="Arial"/>
              </a:defRPr>
            </a:defPPr>
            <a:lvl1pPr>
              <a:buNone/>
              <a:defRPr sz="1950" b="0">
                <a:solidFill>
                  <a:srgbClr val="14284B"/>
                </a:solidFill>
                <a:latin typeface="Arial"/>
                <a:ea typeface="Arial"/>
                <a:cs typeface="Arial"/>
              </a:defRPr>
            </a:lvl1pPr>
            <a:lvl2pPr>
              <a:buNone/>
              <a:defRPr sz="1950" b="0">
                <a:solidFill>
                  <a:srgbClr val="14284B"/>
                </a:solidFill>
                <a:latin typeface="Arial"/>
                <a:ea typeface="Arial"/>
                <a:cs typeface="Arial"/>
              </a:defRPr>
            </a:lvl2pPr>
            <a:lvl3pPr>
              <a:buNone/>
              <a:defRPr sz="1950" b="0">
                <a:solidFill>
                  <a:srgbClr val="14284B"/>
                </a:solidFill>
                <a:latin typeface="Arial"/>
                <a:ea typeface="Arial"/>
                <a:cs typeface="Arial"/>
              </a:defRPr>
            </a:lvl3pPr>
            <a:lvl4pPr>
              <a:buNone/>
              <a:defRPr sz="1950" b="0">
                <a:solidFill>
                  <a:srgbClr val="14284B"/>
                </a:solidFill>
                <a:latin typeface="Arial"/>
                <a:ea typeface="Arial"/>
                <a:cs typeface="Arial"/>
              </a:defRPr>
            </a:lvl4pPr>
            <a:lvl5pPr>
              <a:buNone/>
              <a:defRPr sz="1950" b="0">
                <a:solidFill>
                  <a:srgbClr val="14284B"/>
                </a:solidFill>
                <a:latin typeface="Arial"/>
                <a:ea typeface="Arial"/>
                <a:cs typeface="Arial"/>
              </a:defRPr>
            </a:lvl5pPr>
            <a:lvl6pPr>
              <a:buNone/>
              <a:defRPr sz="1950" b="0">
                <a:solidFill>
                  <a:srgbClr val="14284B"/>
                </a:solidFill>
                <a:latin typeface="Arial"/>
                <a:ea typeface="Arial"/>
                <a:cs typeface="Arial"/>
              </a:defRPr>
            </a:lvl6pPr>
            <a:lvl7pPr>
              <a:buNone/>
              <a:defRPr sz="1950" b="0">
                <a:solidFill>
                  <a:srgbClr val="14284B"/>
                </a:solidFill>
                <a:latin typeface="Arial"/>
                <a:ea typeface="Arial"/>
                <a:cs typeface="Arial"/>
              </a:defRPr>
            </a:lvl7pPr>
            <a:lvl8pPr>
              <a:buNone/>
              <a:defRPr sz="1950" b="0">
                <a:solidFill>
                  <a:srgbClr val="14284B"/>
                </a:solidFill>
                <a:latin typeface="Arial"/>
                <a:ea typeface="Arial"/>
                <a:cs typeface="Arial"/>
              </a:defRPr>
            </a:lvl8pPr>
            <a:lvl9pPr>
              <a:buNone/>
              <a:defRPr sz="1950" b="0">
                <a:solidFill>
                  <a:srgbClr val="14284B"/>
                </a:solidFill>
                <a:latin typeface="Arial"/>
                <a:ea typeface="Arial"/>
                <a:cs typeface="Arial"/>
              </a:defRPr>
            </a:lvl9pPr>
          </a:lstStyle>
          <a:p>
            <a:pPr>
              <a:buNone/>
              <a:defRPr sz="1950" b="0">
                <a:solidFill>
                  <a:srgbClr val="14284B"/>
                </a:solidFill>
                <a:latin typeface="Arial"/>
                <a:ea typeface="Arial"/>
                <a:cs typeface="Arial"/>
              </a:defRPr>
            </a:pPr>
            <a:r>
              <a:rPr sz="1950" b="0">
                <a:solidFill>
                  <a:srgbClr val="14284B"/>
                </a:solidFill>
                <a:latin typeface="Arial"/>
                <a:ea typeface="Arial"/>
                <a:cs typeface="Arial"/>
              </a:rPr>
              <a:t>We use P = 1 µm/s and Cout = 1 concentration unit for all three shapes. These are demonstration values, not measurements.</a:t>
            </a:r>
          </a:p>
        </p:txBody>
      </p:sp>
      <p:graphicFrame>
        <p:nvGraphicFramePr>
          <p:cNvPr id="6" name="Table 5">
            <a:extLst>
              <a:ext uri="{FF2B5EF4-FFF2-40B4-BE49-F238E27FC236}">
                <a16:creationId xmlns:a16="http://schemas.microsoft.com/office/drawing/2014/main" id="{40C2A6FD-7597-45CE-A839-FFC4D660BE75}"/>
              </a:ext>
            </a:extLst>
          </p:cNvPr>
          <p:cNvGraphicFramePr/>
          <p:nvPr/>
        </p:nvGraphicFramePr>
        <p:xfrm>
          <a:off x="552450" y="2581275"/>
          <a:ext cx="11087100" cy="2114552"/>
        </p:xfrm>
        <a:graphic>
          <a:graphicData uri="http://schemas.openxmlformats.org/drawingml/2006/table">
            <a:tbl>
              <a:tblPr/>
              <a:tblGrid>
                <a:gridCol w="3238500">
                  <a:extLst>
                    <a:ext uri="{9D8B030D-6E8A-4147-A177-3AD203B41FA5}">
                      <a16:colId xmlns:a16="http://schemas.microsoft.com/office/drawing/2014/main" val="20000"/>
                    </a:ext>
                  </a:extLst>
                </a:gridCol>
                <a:gridCol w="5143500">
                  <a:extLst>
                    <a:ext uri="{9D8B030D-6E8A-4147-A177-3AD203B41FA5}">
                      <a16:colId xmlns:a16="http://schemas.microsoft.com/office/drawing/2014/main" val="20001"/>
                    </a:ext>
                  </a:extLst>
                </a:gridCol>
                <a:gridCol w="2705100">
                  <a:extLst>
                    <a:ext uri="{9D8B030D-6E8A-4147-A177-3AD203B41FA5}">
                      <a16:colId xmlns:a16="http://schemas.microsoft.com/office/drawing/2014/main" val="20002"/>
                    </a:ext>
                  </a:extLst>
                </a:gridCol>
              </a:tblGrid>
              <a:tr h="528638">
                <a:tc>
                  <a:txBody>
                    <a:bodyPr/>
                    <a:lstStyle/>
                    <a:p>
                      <a:r>
                        <a:rPr sz="1725" b="1">
                          <a:solidFill>
                            <a:srgbClr val="FFFFFF"/>
                          </a:solidFill>
                          <a:latin typeface="Arial"/>
                          <a:ea typeface="Arial"/>
                          <a:cs typeface="Arial"/>
                        </a:rPr>
                        <a:t>Cell shape</a:t>
                      </a:r>
                    </a:p>
                  </a:txBody>
                  <a:tcPr>
                    <a:solidFill>
                      <a:srgbClr val="14284B"/>
                    </a:solidFill>
                  </a:tcPr>
                </a:tc>
                <a:tc>
                  <a:txBody>
                    <a:bodyPr/>
                    <a:lstStyle/>
                    <a:p>
                      <a:r>
                        <a:rPr sz="1725" b="1">
                          <a:solidFill>
                            <a:srgbClr val="FFFFFF"/>
                          </a:solidFill>
                          <a:latin typeface="Arial"/>
                          <a:ea typeface="Arial"/>
                          <a:cs typeface="Arial"/>
                        </a:rPr>
                        <a:t>Dimensions</a:t>
                      </a:r>
                    </a:p>
                  </a:txBody>
                  <a:tcPr>
                    <a:solidFill>
                      <a:srgbClr val="14284B"/>
                    </a:solidFill>
                  </a:tcPr>
                </a:tc>
                <a:tc>
                  <a:txBody>
                    <a:bodyPr/>
                    <a:lstStyle/>
                    <a:p>
                      <a:r>
                        <a:rPr sz="1725" b="1">
                          <a:solidFill>
                            <a:srgbClr val="FFFFFF"/>
                          </a:solidFill>
                          <a:latin typeface="Arial"/>
                          <a:ea typeface="Arial"/>
                          <a:cs typeface="Arial"/>
                        </a:rPr>
                        <a:t>S/V (µm⁻¹)</a:t>
                      </a:r>
                    </a:p>
                  </a:txBody>
                  <a:tcPr>
                    <a:solidFill>
                      <a:srgbClr val="14284B"/>
                    </a:solidFill>
                  </a:tcPr>
                </a:tc>
                <a:extLst>
                  <a:ext uri="{0D108BD9-81ED-4DB2-BD59-A6C34878D82A}">
                    <a16:rowId xmlns:a16="http://schemas.microsoft.com/office/drawing/2014/main" val="10000"/>
                  </a:ext>
                </a:extLst>
              </a:tr>
              <a:tr h="528638">
                <a:tc>
                  <a:txBody>
                    <a:bodyPr/>
                    <a:lstStyle/>
                    <a:p>
                      <a:r>
                        <a:rPr sz="1725" b="0">
                          <a:solidFill>
                            <a:srgbClr val="14284B"/>
                          </a:solidFill>
                          <a:latin typeface="Arial"/>
                          <a:ea typeface="Arial"/>
                          <a:cs typeface="Arial"/>
                        </a:rPr>
                        <a:t>Small sphere</a:t>
                      </a:r>
                    </a:p>
                  </a:txBody>
                  <a:tcPr>
                    <a:solidFill>
                      <a:srgbClr val="EAF1F9"/>
                    </a:solidFill>
                  </a:tcPr>
                </a:tc>
                <a:tc>
                  <a:txBody>
                    <a:bodyPr/>
                    <a:lstStyle/>
                    <a:p>
                      <a:r>
                        <a:rPr sz="1725" b="0">
                          <a:solidFill>
                            <a:srgbClr val="14284B"/>
                          </a:solidFill>
                          <a:latin typeface="Arial"/>
                          <a:ea typeface="Arial"/>
                          <a:cs typeface="Arial"/>
                        </a:rPr>
                        <a:t>Radius = 0.5 µm</a:t>
                      </a:r>
                    </a:p>
                  </a:txBody>
                  <a:tcPr>
                    <a:solidFill>
                      <a:srgbClr val="EAF1F9"/>
                    </a:solidFill>
                  </a:tcPr>
                </a:tc>
                <a:tc>
                  <a:txBody>
                    <a:bodyPr/>
                    <a:lstStyle/>
                    <a:p>
                      <a:r>
                        <a:rPr sz="1725" b="0">
                          <a:solidFill>
                            <a:srgbClr val="14284B"/>
                          </a:solidFill>
                          <a:latin typeface="Arial"/>
                          <a:ea typeface="Arial"/>
                          <a:cs typeface="Arial"/>
                        </a:rPr>
                        <a:t>6.0000</a:t>
                      </a:r>
                    </a:p>
                  </a:txBody>
                  <a:tcPr>
                    <a:solidFill>
                      <a:srgbClr val="EAF1F9"/>
                    </a:solidFill>
                  </a:tcPr>
                </a:tc>
                <a:extLst>
                  <a:ext uri="{0D108BD9-81ED-4DB2-BD59-A6C34878D82A}">
                    <a16:rowId xmlns:a16="http://schemas.microsoft.com/office/drawing/2014/main" val="10001"/>
                  </a:ext>
                </a:extLst>
              </a:tr>
              <a:tr h="528638">
                <a:tc>
                  <a:txBody>
                    <a:bodyPr/>
                    <a:lstStyle/>
                    <a:p>
                      <a:r>
                        <a:rPr sz="1725" b="0">
                          <a:solidFill>
                            <a:srgbClr val="14284B"/>
                          </a:solidFill>
                          <a:latin typeface="Arial"/>
                          <a:ea typeface="Arial"/>
                          <a:cs typeface="Arial"/>
                        </a:rPr>
                        <a:t>Long, thin cylinder</a:t>
                      </a:r>
                    </a:p>
                  </a:txBody>
                  <a:tcPr>
                    <a:solidFill>
                      <a:srgbClr val="FFFFFF"/>
                    </a:solidFill>
                  </a:tcPr>
                </a:tc>
                <a:tc>
                  <a:txBody>
                    <a:bodyPr/>
                    <a:lstStyle/>
                    <a:p>
                      <a:r>
                        <a:rPr sz="1725" b="0">
                          <a:solidFill>
                            <a:srgbClr val="14284B"/>
                          </a:solidFill>
                          <a:latin typeface="Arial"/>
                          <a:ea typeface="Arial"/>
                          <a:cs typeface="Arial"/>
                        </a:rPr>
                        <a:t>Radius = 6 µm; length = 1000 µm</a:t>
                      </a:r>
                    </a:p>
                  </a:txBody>
                  <a:tcPr>
                    <a:solidFill>
                      <a:srgbClr val="FFFFFF"/>
                    </a:solidFill>
                  </a:tcPr>
                </a:tc>
                <a:tc>
                  <a:txBody>
                    <a:bodyPr/>
                    <a:lstStyle/>
                    <a:p>
                      <a:r>
                        <a:rPr sz="1725" b="0">
                          <a:solidFill>
                            <a:srgbClr val="14284B"/>
                          </a:solidFill>
                          <a:latin typeface="Arial"/>
                          <a:ea typeface="Arial"/>
                          <a:cs typeface="Arial"/>
                        </a:rPr>
                        <a:t>0.3353</a:t>
                      </a:r>
                    </a:p>
                  </a:txBody>
                  <a:tcPr>
                    <a:solidFill>
                      <a:srgbClr val="FFFFFF"/>
                    </a:solidFill>
                  </a:tcPr>
                </a:tc>
                <a:extLst>
                  <a:ext uri="{0D108BD9-81ED-4DB2-BD59-A6C34878D82A}">
                    <a16:rowId xmlns:a16="http://schemas.microsoft.com/office/drawing/2014/main" val="10002"/>
                  </a:ext>
                </a:extLst>
              </a:tr>
              <a:tr h="528638">
                <a:tc>
                  <a:txBody>
                    <a:bodyPr/>
                    <a:lstStyle/>
                    <a:p>
                      <a:r>
                        <a:rPr sz="1725" b="0">
                          <a:solidFill>
                            <a:srgbClr val="14284B"/>
                          </a:solidFill>
                          <a:latin typeface="Arial"/>
                          <a:ea typeface="Arial"/>
                          <a:cs typeface="Arial"/>
                        </a:rPr>
                        <a:t>Equal-volume sphere</a:t>
                      </a:r>
                    </a:p>
                  </a:txBody>
                  <a:tcPr>
                    <a:solidFill>
                      <a:srgbClr val="EAF1F9"/>
                    </a:solidFill>
                  </a:tcPr>
                </a:tc>
                <a:tc>
                  <a:txBody>
                    <a:bodyPr/>
                    <a:lstStyle/>
                    <a:p>
                      <a:r>
                        <a:rPr sz="1725" b="0">
                          <a:solidFill>
                            <a:srgbClr val="14284B"/>
                          </a:solidFill>
                          <a:latin typeface="Arial"/>
                          <a:ea typeface="Arial"/>
                          <a:cs typeface="Arial"/>
                        </a:rPr>
                        <a:t>Radius = 30 µm</a:t>
                      </a:r>
                    </a:p>
                  </a:txBody>
                  <a:tcPr>
                    <a:solidFill>
                      <a:srgbClr val="EAF1F9"/>
                    </a:solidFill>
                  </a:tcPr>
                </a:tc>
                <a:tc>
                  <a:txBody>
                    <a:bodyPr/>
                    <a:lstStyle/>
                    <a:p>
                      <a:r>
                        <a:rPr sz="1725" b="0">
                          <a:solidFill>
                            <a:srgbClr val="14284B"/>
                          </a:solidFill>
                          <a:latin typeface="Arial"/>
                          <a:ea typeface="Arial"/>
                          <a:cs typeface="Arial"/>
                        </a:rPr>
                        <a:t>0.1000</a:t>
                      </a:r>
                    </a:p>
                  </a:txBody>
                  <a:tcPr>
                    <a:solidFill>
                      <a:srgbClr val="EAF1F9"/>
                    </a:solidFill>
                  </a:tcPr>
                </a:tc>
                <a:extLst>
                  <a:ext uri="{0D108BD9-81ED-4DB2-BD59-A6C34878D82A}">
                    <a16:rowId xmlns:a16="http://schemas.microsoft.com/office/drawing/2014/main" val="10003"/>
                  </a:ext>
                </a:extLst>
              </a:tr>
            </a:tbl>
          </a:graphicData>
        </a:graphic>
      </p:graphicFrame>
      <p:sp>
        <p:nvSpPr>
          <p:cNvPr id="7" name="Rectangle 6">
            <a:extLst>
              <a:ext uri="{FF2B5EF4-FFF2-40B4-BE49-F238E27FC236}">
                <a16:creationId xmlns:a16="http://schemas.microsoft.com/office/drawing/2014/main" id="{738C98D2-E1A1-4B56-BF6E-B7F0EBD77F9C}"/>
              </a:ext>
            </a:extLst>
          </p:cNvPr>
          <p:cNvSpPr>
            <a:spLocks noGrp="1"/>
          </p:cNvSpPr>
          <p:nvPr/>
        </p:nvSpPr>
        <p:spPr>
          <a:xfrm>
            <a:off x="552450" y="5067300"/>
            <a:ext cx="11049000" cy="885825"/>
          </a:xfrm>
          <a:prstGeom prst="rect">
            <a:avLst/>
          </a:prstGeom>
          <a:noFill/>
          <a:ln w="0">
            <a:noFill/>
            <a:prstDash val="solid"/>
          </a:ln>
        </p:spPr>
        <p:txBody>
          <a:bodyPr/>
          <a:lstStyle>
            <a:defPPr>
              <a:defRPr sz="1950" b="0">
                <a:solidFill>
                  <a:srgbClr val="14284B"/>
                </a:solidFill>
                <a:latin typeface="Arial"/>
                <a:ea typeface="Arial"/>
                <a:cs typeface="Arial"/>
              </a:defRPr>
            </a:defPPr>
            <a:lvl1pPr>
              <a:buNone/>
              <a:defRPr sz="1950" b="0">
                <a:solidFill>
                  <a:srgbClr val="14284B"/>
                </a:solidFill>
                <a:latin typeface="Arial"/>
                <a:ea typeface="Arial"/>
                <a:cs typeface="Arial"/>
              </a:defRPr>
            </a:lvl1pPr>
            <a:lvl2pPr>
              <a:buNone/>
              <a:defRPr sz="1950" b="0">
                <a:solidFill>
                  <a:srgbClr val="14284B"/>
                </a:solidFill>
                <a:latin typeface="Arial"/>
                <a:ea typeface="Arial"/>
                <a:cs typeface="Arial"/>
              </a:defRPr>
            </a:lvl2pPr>
            <a:lvl3pPr>
              <a:buNone/>
              <a:defRPr sz="1950" b="0">
                <a:solidFill>
                  <a:srgbClr val="14284B"/>
                </a:solidFill>
                <a:latin typeface="Arial"/>
                <a:ea typeface="Arial"/>
                <a:cs typeface="Arial"/>
              </a:defRPr>
            </a:lvl3pPr>
            <a:lvl4pPr>
              <a:buNone/>
              <a:defRPr sz="1950" b="0">
                <a:solidFill>
                  <a:srgbClr val="14284B"/>
                </a:solidFill>
                <a:latin typeface="Arial"/>
                <a:ea typeface="Arial"/>
                <a:cs typeface="Arial"/>
              </a:defRPr>
            </a:lvl4pPr>
            <a:lvl5pPr>
              <a:buNone/>
              <a:defRPr sz="1950" b="0">
                <a:solidFill>
                  <a:srgbClr val="14284B"/>
                </a:solidFill>
                <a:latin typeface="Arial"/>
                <a:ea typeface="Arial"/>
                <a:cs typeface="Arial"/>
              </a:defRPr>
            </a:lvl5pPr>
            <a:lvl6pPr>
              <a:buNone/>
              <a:defRPr sz="1950" b="0">
                <a:solidFill>
                  <a:srgbClr val="14284B"/>
                </a:solidFill>
                <a:latin typeface="Arial"/>
                <a:ea typeface="Arial"/>
                <a:cs typeface="Arial"/>
              </a:defRPr>
            </a:lvl6pPr>
            <a:lvl7pPr>
              <a:buNone/>
              <a:defRPr sz="1950" b="0">
                <a:solidFill>
                  <a:srgbClr val="14284B"/>
                </a:solidFill>
                <a:latin typeface="Arial"/>
                <a:ea typeface="Arial"/>
                <a:cs typeface="Arial"/>
              </a:defRPr>
            </a:lvl7pPr>
            <a:lvl8pPr>
              <a:buNone/>
              <a:defRPr sz="1950" b="0">
                <a:solidFill>
                  <a:srgbClr val="14284B"/>
                </a:solidFill>
                <a:latin typeface="Arial"/>
                <a:ea typeface="Arial"/>
                <a:cs typeface="Arial"/>
              </a:defRPr>
            </a:lvl8pPr>
            <a:lvl9pPr>
              <a:buNone/>
              <a:defRPr sz="1950" b="0">
                <a:solidFill>
                  <a:srgbClr val="14284B"/>
                </a:solidFill>
                <a:latin typeface="Arial"/>
                <a:ea typeface="Arial"/>
                <a:cs typeface="Arial"/>
              </a:defRPr>
            </a:lvl9pPr>
          </a:lstStyle>
          <a:p>
            <a:pPr>
              <a:buNone/>
              <a:defRPr sz="1950" b="0">
                <a:solidFill>
                  <a:srgbClr val="14284B"/>
                </a:solidFill>
                <a:latin typeface="Arial"/>
                <a:ea typeface="Arial"/>
                <a:cs typeface="Arial"/>
              </a:defRPr>
            </a:pPr>
            <a:r>
              <a:rPr sz="1950" b="0">
                <a:solidFill>
                  <a:srgbClr val="14284B"/>
                </a:solidFill>
                <a:latin typeface="Arial"/>
                <a:ea typeface="Arial"/>
                <a:cs typeface="Arial"/>
              </a:rPr>
              <a:t>The cylinder and the 30 µm sphere have the same volume. Their comparison isolates the effect of shape. The small sphere is an extra size comparison.</a:t>
            </a:r>
          </a:p>
        </p:txBody>
      </p:sp>
      <p:sp>
        <p:nvSpPr>
          <p:cNvPr id="8" name="Rectangle 7">
            <a:extLst>
              <a:ext uri="{FF2B5EF4-FFF2-40B4-BE49-F238E27FC236}">
                <a16:creationId xmlns:a16="http://schemas.microsoft.com/office/drawing/2014/main" id="{AE0BC898-8E7D-48BF-81F5-40851D81FE8E}"/>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12</a:t>
            </a:r>
          </a:p>
        </p:txBody>
      </p:sp>
    </p:spTree>
    <p:extLst>
      <p:ext uri="{BB962C8B-B14F-4D97-AF65-F5344CB8AC3E}">
        <p14:creationId xmlns:p14="http://schemas.microsoft.com/office/powerpoint/2010/main" val="1556828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81AB8AF-AAA3-49E0-8304-B181BBD4A842}"/>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C9BF5168-46DC-4B56-923E-B2342724AD80}"/>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87499D10-96A9-454B-AA4D-7EF60150F8B5}"/>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Small Sphere: Separate Calculation</a:t>
            </a:r>
          </a:p>
        </p:txBody>
      </p:sp>
      <p:sp>
        <p:nvSpPr>
          <p:cNvPr id="5" name="Rectangle 4">
            <a:extLst>
              <a:ext uri="{FF2B5EF4-FFF2-40B4-BE49-F238E27FC236}">
                <a16:creationId xmlns:a16="http://schemas.microsoft.com/office/drawing/2014/main" id="{D049E195-59D6-45ED-A74B-5286F43FE1FC}"/>
              </a:ext>
            </a:extLst>
          </p:cNvPr>
          <p:cNvSpPr>
            <a:spLocks noGrp="1"/>
          </p:cNvSpPr>
          <p:nvPr/>
        </p:nvSpPr>
        <p:spPr>
          <a:xfrm>
            <a:off x="552450" y="1476375"/>
            <a:ext cx="11087100" cy="495300"/>
          </a:xfrm>
          <a:prstGeom prst="rect">
            <a:avLst/>
          </a:prstGeom>
          <a:noFill/>
          <a:ln w="0">
            <a:noFill/>
            <a:prstDash val="solid"/>
          </a:ln>
        </p:spPr>
        <p:txBody>
          <a:bodyPr/>
          <a:lstStyle>
            <a:defPPr>
              <a:defRPr sz="1875" b="1">
                <a:solidFill>
                  <a:srgbClr val="2F6FB5"/>
                </a:solidFill>
                <a:latin typeface="Arial"/>
                <a:ea typeface="Arial"/>
                <a:cs typeface="Arial"/>
              </a:defRPr>
            </a:defPPr>
            <a:lvl1pPr>
              <a:buNone/>
              <a:defRPr sz="1875" b="1">
                <a:solidFill>
                  <a:srgbClr val="2F6FB5"/>
                </a:solidFill>
                <a:latin typeface="Arial"/>
                <a:ea typeface="Arial"/>
                <a:cs typeface="Arial"/>
              </a:defRPr>
            </a:lvl1pPr>
            <a:lvl2pPr>
              <a:buNone/>
              <a:defRPr sz="1875" b="1">
                <a:solidFill>
                  <a:srgbClr val="2F6FB5"/>
                </a:solidFill>
                <a:latin typeface="Arial"/>
                <a:ea typeface="Arial"/>
                <a:cs typeface="Arial"/>
              </a:defRPr>
            </a:lvl2pPr>
            <a:lvl3pPr>
              <a:buNone/>
              <a:defRPr sz="1875" b="1">
                <a:solidFill>
                  <a:srgbClr val="2F6FB5"/>
                </a:solidFill>
                <a:latin typeface="Arial"/>
                <a:ea typeface="Arial"/>
                <a:cs typeface="Arial"/>
              </a:defRPr>
            </a:lvl3pPr>
            <a:lvl4pPr>
              <a:buNone/>
              <a:defRPr sz="1875" b="1">
                <a:solidFill>
                  <a:srgbClr val="2F6FB5"/>
                </a:solidFill>
                <a:latin typeface="Arial"/>
                <a:ea typeface="Arial"/>
                <a:cs typeface="Arial"/>
              </a:defRPr>
            </a:lvl4pPr>
            <a:lvl5pPr>
              <a:buNone/>
              <a:defRPr sz="1875" b="1">
                <a:solidFill>
                  <a:srgbClr val="2F6FB5"/>
                </a:solidFill>
                <a:latin typeface="Arial"/>
                <a:ea typeface="Arial"/>
                <a:cs typeface="Arial"/>
              </a:defRPr>
            </a:lvl5pPr>
            <a:lvl6pPr>
              <a:buNone/>
              <a:defRPr sz="1875" b="1">
                <a:solidFill>
                  <a:srgbClr val="2F6FB5"/>
                </a:solidFill>
                <a:latin typeface="Arial"/>
                <a:ea typeface="Arial"/>
                <a:cs typeface="Arial"/>
              </a:defRPr>
            </a:lvl6pPr>
            <a:lvl7pPr>
              <a:buNone/>
              <a:defRPr sz="1875" b="1">
                <a:solidFill>
                  <a:srgbClr val="2F6FB5"/>
                </a:solidFill>
                <a:latin typeface="Arial"/>
                <a:ea typeface="Arial"/>
                <a:cs typeface="Arial"/>
              </a:defRPr>
            </a:lvl7pPr>
            <a:lvl8pPr>
              <a:buNone/>
              <a:defRPr sz="1875" b="1">
                <a:solidFill>
                  <a:srgbClr val="2F6FB5"/>
                </a:solidFill>
                <a:latin typeface="Arial"/>
                <a:ea typeface="Arial"/>
                <a:cs typeface="Arial"/>
              </a:defRPr>
            </a:lvl8pPr>
            <a:lvl9pPr>
              <a:buNone/>
              <a:defRPr sz="1875" b="1">
                <a:solidFill>
                  <a:srgbClr val="2F6FB5"/>
                </a:solidFill>
                <a:latin typeface="Arial"/>
                <a:ea typeface="Arial"/>
                <a:cs typeface="Arial"/>
              </a:defRPr>
            </a:lvl9pPr>
          </a:lstStyle>
          <a:p>
            <a:pPr>
              <a:buNone/>
              <a:defRPr sz="1875" b="1">
                <a:solidFill>
                  <a:srgbClr val="2F6FB5"/>
                </a:solidFill>
                <a:latin typeface="Arial"/>
                <a:ea typeface="Arial"/>
                <a:cs typeface="Arial"/>
              </a:defRPr>
            </a:pPr>
            <a:r>
              <a:rPr sz="1875" b="1">
                <a:solidFill>
                  <a:srgbClr val="2F6FB5"/>
                </a:solidFill>
                <a:latin typeface="Arial"/>
                <a:ea typeface="Arial"/>
                <a:cs typeface="Arial"/>
              </a:rPr>
              <a:t>Radius r = 0.5 µm; P = 1 µm/s.</a:t>
            </a:r>
          </a:p>
        </p:txBody>
      </p:sp>
      <p:sp>
        <p:nvSpPr>
          <p:cNvPr id="6" name="Rectangle 5">
            <a:extLst>
              <a:ext uri="{FF2B5EF4-FFF2-40B4-BE49-F238E27FC236}">
                <a16:creationId xmlns:a16="http://schemas.microsoft.com/office/drawing/2014/main" id="{7FAB6DFC-3C1C-44FE-90D2-E96F3703F2BE}"/>
              </a:ext>
            </a:extLst>
          </p:cNvPr>
          <p:cNvSpPr>
            <a:spLocks noGrp="1"/>
          </p:cNvSpPr>
          <p:nvPr/>
        </p:nvSpPr>
        <p:spPr>
          <a:xfrm>
            <a:off x="552450" y="2152650"/>
            <a:ext cx="11087100" cy="91440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S = 4πr² = 4π(0.5)² = 3.141593 µm²</a:t>
            </a:r>
          </a:p>
          <a:p>
            <a:pPr>
              <a:buNone/>
              <a:defRPr sz="2025" b="0">
                <a:solidFill>
                  <a:srgbClr val="14284B"/>
                </a:solidFill>
                <a:latin typeface="Arial"/>
                <a:ea typeface="Arial"/>
                <a:cs typeface="Arial"/>
              </a:defRPr>
            </a:pPr>
            <a:r>
              <a:rPr sz="2025" b="0">
                <a:solidFill>
                  <a:srgbClr val="14284B"/>
                </a:solidFill>
                <a:latin typeface="Arial"/>
                <a:ea typeface="Arial"/>
                <a:cs typeface="Arial"/>
              </a:rPr>
              <a:t>V = (4/3)πr³ = (4/3)π(0.5)³ = 0.523599 µm³</a:t>
            </a:r>
          </a:p>
        </p:txBody>
      </p:sp>
      <p:sp>
        <p:nvSpPr>
          <p:cNvPr id="7" name="Rectangle 6">
            <a:extLst>
              <a:ext uri="{FF2B5EF4-FFF2-40B4-BE49-F238E27FC236}">
                <a16:creationId xmlns:a16="http://schemas.microsoft.com/office/drawing/2014/main" id="{5327BBEF-334C-4CE3-AE90-4D0309337DD4}"/>
              </a:ext>
            </a:extLst>
          </p:cNvPr>
          <p:cNvSpPr>
            <a:spLocks noGrp="1"/>
          </p:cNvSpPr>
          <p:nvPr/>
        </p:nvSpPr>
        <p:spPr>
          <a:xfrm>
            <a:off x="552450" y="3219450"/>
            <a:ext cx="11087100" cy="476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S/V = 3/r = 3/0.5 = 6.000000 µm⁻¹</a:t>
            </a:r>
          </a:p>
        </p:txBody>
      </p:sp>
      <p:sp>
        <p:nvSpPr>
          <p:cNvPr id="8" name="Rectangle 7">
            <a:extLst>
              <a:ext uri="{FF2B5EF4-FFF2-40B4-BE49-F238E27FC236}">
                <a16:creationId xmlns:a16="http://schemas.microsoft.com/office/drawing/2014/main" id="{63E6641A-0720-449A-A328-0FE2BFD2EE6E}"/>
              </a:ext>
            </a:extLst>
          </p:cNvPr>
          <p:cNvSpPr>
            <a:spLocks noGrp="1"/>
          </p:cNvSpPr>
          <p:nvPr/>
        </p:nvSpPr>
        <p:spPr>
          <a:xfrm>
            <a:off x="552450" y="3800475"/>
            <a:ext cx="11087100" cy="476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β = P(S/V) = 6.000000 s⁻¹     τ = 1/β = 0.166667 s</a:t>
            </a:r>
          </a:p>
        </p:txBody>
      </p:sp>
      <p:sp>
        <p:nvSpPr>
          <p:cNvPr id="9" name="Rectangle 8">
            <a:extLst>
              <a:ext uri="{FF2B5EF4-FFF2-40B4-BE49-F238E27FC236}">
                <a16:creationId xmlns:a16="http://schemas.microsoft.com/office/drawing/2014/main" id="{261D4203-0620-4342-898A-4D45B106B525}"/>
              </a:ext>
            </a:extLst>
          </p:cNvPr>
          <p:cNvSpPr>
            <a:spLocks noGrp="1"/>
          </p:cNvSpPr>
          <p:nvPr/>
        </p:nvSpPr>
        <p:spPr>
          <a:xfrm>
            <a:off x="552450" y="4419600"/>
            <a:ext cx="11087100" cy="4667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C(t)/Cout = 1 − exp(−6t)</a:t>
            </a:r>
          </a:p>
        </p:txBody>
      </p:sp>
      <p:sp>
        <p:nvSpPr>
          <p:cNvPr id="10" name="Rectangle 9">
            <a:extLst>
              <a:ext uri="{FF2B5EF4-FFF2-40B4-BE49-F238E27FC236}">
                <a16:creationId xmlns:a16="http://schemas.microsoft.com/office/drawing/2014/main" id="{C0AEBB33-0C3D-48B2-9637-86015D1057AD}"/>
              </a:ext>
            </a:extLst>
          </p:cNvPr>
          <p:cNvSpPr>
            <a:spLocks noGrp="1"/>
          </p:cNvSpPr>
          <p:nvPr/>
        </p:nvSpPr>
        <p:spPr>
          <a:xfrm>
            <a:off x="552450" y="4991100"/>
            <a:ext cx="11087100" cy="4667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t90 = ln(10)/6 = 0.383764 s</a:t>
            </a:r>
          </a:p>
        </p:txBody>
      </p:sp>
      <p:sp>
        <p:nvSpPr>
          <p:cNvPr id="11" name="Rectangle 10">
            <a:extLst>
              <a:ext uri="{FF2B5EF4-FFF2-40B4-BE49-F238E27FC236}">
                <a16:creationId xmlns:a16="http://schemas.microsoft.com/office/drawing/2014/main" id="{D93F1028-F29A-4548-A211-1804A45849E8}"/>
              </a:ext>
            </a:extLst>
          </p:cNvPr>
          <p:cNvSpPr>
            <a:spLocks noGrp="1"/>
          </p:cNvSpPr>
          <p:nvPr/>
        </p:nvSpPr>
        <p:spPr>
          <a:xfrm>
            <a:off x="552450" y="5705475"/>
            <a:ext cx="11087100" cy="638175"/>
          </a:xfrm>
          <a:prstGeom prst="rect">
            <a:avLst/>
          </a:prstGeom>
          <a:noFill/>
          <a:ln w="0">
            <a:noFill/>
            <a:prstDash val="solid"/>
          </a:ln>
        </p:spPr>
        <p:txBody>
          <a:bodyPr/>
          <a:lstStyle>
            <a:defPPr>
              <a:defRPr sz="1800" b="0">
                <a:solidFill>
                  <a:srgbClr val="14284B"/>
                </a:solidFill>
                <a:latin typeface="Arial"/>
                <a:ea typeface="Arial"/>
                <a:cs typeface="Arial"/>
              </a:defRPr>
            </a:defPPr>
            <a:lvl1pPr>
              <a:buNone/>
              <a:defRPr sz="1800" b="0">
                <a:solidFill>
                  <a:srgbClr val="14284B"/>
                </a:solidFill>
                <a:latin typeface="Arial"/>
                <a:ea typeface="Arial"/>
                <a:cs typeface="Arial"/>
              </a:defRPr>
            </a:lvl1pPr>
            <a:lvl2pPr>
              <a:buNone/>
              <a:defRPr sz="1800" b="0">
                <a:solidFill>
                  <a:srgbClr val="14284B"/>
                </a:solidFill>
                <a:latin typeface="Arial"/>
                <a:ea typeface="Arial"/>
                <a:cs typeface="Arial"/>
              </a:defRPr>
            </a:lvl2pPr>
            <a:lvl3pPr>
              <a:buNone/>
              <a:defRPr sz="1800" b="0">
                <a:solidFill>
                  <a:srgbClr val="14284B"/>
                </a:solidFill>
                <a:latin typeface="Arial"/>
                <a:ea typeface="Arial"/>
                <a:cs typeface="Arial"/>
              </a:defRPr>
            </a:lvl3pPr>
            <a:lvl4pPr>
              <a:buNone/>
              <a:defRPr sz="1800" b="0">
                <a:solidFill>
                  <a:srgbClr val="14284B"/>
                </a:solidFill>
                <a:latin typeface="Arial"/>
                <a:ea typeface="Arial"/>
                <a:cs typeface="Arial"/>
              </a:defRPr>
            </a:lvl4pPr>
            <a:lvl5pPr>
              <a:buNone/>
              <a:defRPr sz="1800" b="0">
                <a:solidFill>
                  <a:srgbClr val="14284B"/>
                </a:solidFill>
                <a:latin typeface="Arial"/>
                <a:ea typeface="Arial"/>
                <a:cs typeface="Arial"/>
              </a:defRPr>
            </a:lvl5pPr>
            <a:lvl6pPr>
              <a:buNone/>
              <a:defRPr sz="1800" b="0">
                <a:solidFill>
                  <a:srgbClr val="14284B"/>
                </a:solidFill>
                <a:latin typeface="Arial"/>
                <a:ea typeface="Arial"/>
                <a:cs typeface="Arial"/>
              </a:defRPr>
            </a:lvl6pPr>
            <a:lvl7pPr>
              <a:buNone/>
              <a:defRPr sz="1800" b="0">
                <a:solidFill>
                  <a:srgbClr val="14284B"/>
                </a:solidFill>
                <a:latin typeface="Arial"/>
                <a:ea typeface="Arial"/>
                <a:cs typeface="Arial"/>
              </a:defRPr>
            </a:lvl7pPr>
            <a:lvl8pPr>
              <a:buNone/>
              <a:defRPr sz="1800" b="0">
                <a:solidFill>
                  <a:srgbClr val="14284B"/>
                </a:solidFill>
                <a:latin typeface="Arial"/>
                <a:ea typeface="Arial"/>
                <a:cs typeface="Arial"/>
              </a:defRPr>
            </a:lvl8pPr>
            <a:lvl9pPr>
              <a:buNone/>
              <a:defRPr sz="1800" b="0">
                <a:solidFill>
                  <a:srgbClr val="14284B"/>
                </a:solidFill>
                <a:latin typeface="Arial"/>
                <a:ea typeface="Arial"/>
                <a:cs typeface="Arial"/>
              </a:defRPr>
            </a:lvl9pPr>
          </a:lstStyle>
          <a:p>
            <a:pPr>
              <a:buNone/>
              <a:defRPr sz="1800" b="0">
                <a:solidFill>
                  <a:srgbClr val="14284B"/>
                </a:solidFill>
                <a:latin typeface="Arial"/>
                <a:ea typeface="Arial"/>
                <a:cs typeface="Arial"/>
              </a:defRPr>
            </a:pPr>
            <a:r>
              <a:rPr sz="1800" b="0">
                <a:solidFill>
                  <a:srgbClr val="14284B"/>
                </a:solidFill>
                <a:latin typeface="Arial"/>
                <a:ea typeface="Arial"/>
                <a:cs typeface="Arial"/>
              </a:rPr>
              <a:t>At 5 s: C/Cout ≈ 1.000000 (almost 100%). This small sphere is a size comparison, not an equal-volume comparison.</a:t>
            </a:r>
          </a:p>
        </p:txBody>
      </p:sp>
      <p:sp>
        <p:nvSpPr>
          <p:cNvPr id="12" name="Rectangle 11">
            <a:extLst>
              <a:ext uri="{FF2B5EF4-FFF2-40B4-BE49-F238E27FC236}">
                <a16:creationId xmlns:a16="http://schemas.microsoft.com/office/drawing/2014/main" id="{92F9D19F-8F45-4748-92D4-D502A36CE205}"/>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13</a:t>
            </a:r>
          </a:p>
        </p:txBody>
      </p:sp>
    </p:spTree>
    <p:extLst>
      <p:ext uri="{BB962C8B-B14F-4D97-AF65-F5344CB8AC3E}">
        <p14:creationId xmlns:p14="http://schemas.microsoft.com/office/powerpoint/2010/main" val="693902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EC7813D-F1B7-46BE-8DE8-406FC728E5AB}"/>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13DB0C4B-E33C-4D7A-9532-F8E1DC68C3D0}"/>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86628B0E-60EF-4F93-8E3D-B8C8BEF88590}"/>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Thin Cylinder: Separate Calculation</a:t>
            </a:r>
          </a:p>
        </p:txBody>
      </p:sp>
      <p:sp>
        <p:nvSpPr>
          <p:cNvPr id="5" name="Rectangle 4">
            <a:extLst>
              <a:ext uri="{FF2B5EF4-FFF2-40B4-BE49-F238E27FC236}">
                <a16:creationId xmlns:a16="http://schemas.microsoft.com/office/drawing/2014/main" id="{01B441C9-6452-4B73-9BB4-7DBF014486EA}"/>
              </a:ext>
            </a:extLst>
          </p:cNvPr>
          <p:cNvSpPr>
            <a:spLocks noGrp="1"/>
          </p:cNvSpPr>
          <p:nvPr/>
        </p:nvSpPr>
        <p:spPr>
          <a:xfrm>
            <a:off x="552450" y="1476375"/>
            <a:ext cx="11087100" cy="495300"/>
          </a:xfrm>
          <a:prstGeom prst="rect">
            <a:avLst/>
          </a:prstGeom>
          <a:noFill/>
          <a:ln w="0">
            <a:noFill/>
            <a:prstDash val="solid"/>
          </a:ln>
        </p:spPr>
        <p:txBody>
          <a:bodyPr/>
          <a:lstStyle>
            <a:defPPr>
              <a:defRPr sz="1875" b="1">
                <a:solidFill>
                  <a:srgbClr val="2F6FB5"/>
                </a:solidFill>
                <a:latin typeface="Arial"/>
                <a:ea typeface="Arial"/>
                <a:cs typeface="Arial"/>
              </a:defRPr>
            </a:defPPr>
            <a:lvl1pPr>
              <a:buNone/>
              <a:defRPr sz="1875" b="1">
                <a:solidFill>
                  <a:srgbClr val="2F6FB5"/>
                </a:solidFill>
                <a:latin typeface="Arial"/>
                <a:ea typeface="Arial"/>
                <a:cs typeface="Arial"/>
              </a:defRPr>
            </a:lvl1pPr>
            <a:lvl2pPr>
              <a:buNone/>
              <a:defRPr sz="1875" b="1">
                <a:solidFill>
                  <a:srgbClr val="2F6FB5"/>
                </a:solidFill>
                <a:latin typeface="Arial"/>
                <a:ea typeface="Arial"/>
                <a:cs typeface="Arial"/>
              </a:defRPr>
            </a:lvl2pPr>
            <a:lvl3pPr>
              <a:buNone/>
              <a:defRPr sz="1875" b="1">
                <a:solidFill>
                  <a:srgbClr val="2F6FB5"/>
                </a:solidFill>
                <a:latin typeface="Arial"/>
                <a:ea typeface="Arial"/>
                <a:cs typeface="Arial"/>
              </a:defRPr>
            </a:lvl3pPr>
            <a:lvl4pPr>
              <a:buNone/>
              <a:defRPr sz="1875" b="1">
                <a:solidFill>
                  <a:srgbClr val="2F6FB5"/>
                </a:solidFill>
                <a:latin typeface="Arial"/>
                <a:ea typeface="Arial"/>
                <a:cs typeface="Arial"/>
              </a:defRPr>
            </a:lvl4pPr>
            <a:lvl5pPr>
              <a:buNone/>
              <a:defRPr sz="1875" b="1">
                <a:solidFill>
                  <a:srgbClr val="2F6FB5"/>
                </a:solidFill>
                <a:latin typeface="Arial"/>
                <a:ea typeface="Arial"/>
                <a:cs typeface="Arial"/>
              </a:defRPr>
            </a:lvl5pPr>
            <a:lvl6pPr>
              <a:buNone/>
              <a:defRPr sz="1875" b="1">
                <a:solidFill>
                  <a:srgbClr val="2F6FB5"/>
                </a:solidFill>
                <a:latin typeface="Arial"/>
                <a:ea typeface="Arial"/>
                <a:cs typeface="Arial"/>
              </a:defRPr>
            </a:lvl6pPr>
            <a:lvl7pPr>
              <a:buNone/>
              <a:defRPr sz="1875" b="1">
                <a:solidFill>
                  <a:srgbClr val="2F6FB5"/>
                </a:solidFill>
                <a:latin typeface="Arial"/>
                <a:ea typeface="Arial"/>
                <a:cs typeface="Arial"/>
              </a:defRPr>
            </a:lvl7pPr>
            <a:lvl8pPr>
              <a:buNone/>
              <a:defRPr sz="1875" b="1">
                <a:solidFill>
                  <a:srgbClr val="2F6FB5"/>
                </a:solidFill>
                <a:latin typeface="Arial"/>
                <a:ea typeface="Arial"/>
                <a:cs typeface="Arial"/>
              </a:defRPr>
            </a:lvl8pPr>
            <a:lvl9pPr>
              <a:buNone/>
              <a:defRPr sz="1875" b="1">
                <a:solidFill>
                  <a:srgbClr val="2F6FB5"/>
                </a:solidFill>
                <a:latin typeface="Arial"/>
                <a:ea typeface="Arial"/>
                <a:cs typeface="Arial"/>
              </a:defRPr>
            </a:lvl9pPr>
          </a:lstStyle>
          <a:p>
            <a:pPr>
              <a:buNone/>
              <a:defRPr sz="1875" b="1">
                <a:solidFill>
                  <a:srgbClr val="2F6FB5"/>
                </a:solidFill>
                <a:latin typeface="Arial"/>
                <a:ea typeface="Arial"/>
                <a:cs typeface="Arial"/>
              </a:defRPr>
            </a:pPr>
            <a:r>
              <a:rPr sz="1875" b="1">
                <a:solidFill>
                  <a:srgbClr val="2F6FB5"/>
                </a:solidFill>
                <a:latin typeface="Arial"/>
                <a:ea typeface="Arial"/>
                <a:cs typeface="Arial"/>
              </a:rPr>
              <a:t>Radius r = 6 µm and length L = 1000 µm; P = 1 µm/s.</a:t>
            </a:r>
          </a:p>
        </p:txBody>
      </p:sp>
      <p:sp>
        <p:nvSpPr>
          <p:cNvPr id="6" name="Rectangle 5">
            <a:extLst>
              <a:ext uri="{FF2B5EF4-FFF2-40B4-BE49-F238E27FC236}">
                <a16:creationId xmlns:a16="http://schemas.microsoft.com/office/drawing/2014/main" id="{E9BFFC86-08DA-44EA-86B7-8E35AD34EDF4}"/>
              </a:ext>
            </a:extLst>
          </p:cNvPr>
          <p:cNvSpPr>
            <a:spLocks noGrp="1"/>
          </p:cNvSpPr>
          <p:nvPr/>
        </p:nvSpPr>
        <p:spPr>
          <a:xfrm>
            <a:off x="552450" y="2152650"/>
            <a:ext cx="11087100" cy="91440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S = 2πrL + 2πr² = 12072π = 37,925.307 µm²</a:t>
            </a:r>
          </a:p>
          <a:p>
            <a:pPr>
              <a:buNone/>
              <a:defRPr sz="2025" b="0">
                <a:solidFill>
                  <a:srgbClr val="14284B"/>
                </a:solidFill>
                <a:latin typeface="Arial"/>
                <a:ea typeface="Arial"/>
                <a:cs typeface="Arial"/>
              </a:defRPr>
            </a:pPr>
            <a:r>
              <a:rPr sz="2025" b="0">
                <a:solidFill>
                  <a:srgbClr val="14284B"/>
                </a:solidFill>
                <a:latin typeface="Arial"/>
                <a:ea typeface="Arial"/>
                <a:cs typeface="Arial"/>
              </a:rPr>
              <a:t>V = πr²L = 36000π = 113,097.336 µm³</a:t>
            </a:r>
          </a:p>
        </p:txBody>
      </p:sp>
      <p:sp>
        <p:nvSpPr>
          <p:cNvPr id="7" name="Rectangle 6">
            <a:extLst>
              <a:ext uri="{FF2B5EF4-FFF2-40B4-BE49-F238E27FC236}">
                <a16:creationId xmlns:a16="http://schemas.microsoft.com/office/drawing/2014/main" id="{5F34872F-A017-4682-B087-38F05B85DE82}"/>
              </a:ext>
            </a:extLst>
          </p:cNvPr>
          <p:cNvSpPr>
            <a:spLocks noGrp="1"/>
          </p:cNvSpPr>
          <p:nvPr/>
        </p:nvSpPr>
        <p:spPr>
          <a:xfrm>
            <a:off x="552450" y="3219450"/>
            <a:ext cx="11087100" cy="476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S/V = 2/r + 2/L = 0.335333 µm⁻¹</a:t>
            </a:r>
          </a:p>
        </p:txBody>
      </p:sp>
      <p:sp>
        <p:nvSpPr>
          <p:cNvPr id="8" name="Rectangle 7">
            <a:extLst>
              <a:ext uri="{FF2B5EF4-FFF2-40B4-BE49-F238E27FC236}">
                <a16:creationId xmlns:a16="http://schemas.microsoft.com/office/drawing/2014/main" id="{F068549F-3D63-4FE6-A048-7A0E986C8216}"/>
              </a:ext>
            </a:extLst>
          </p:cNvPr>
          <p:cNvSpPr>
            <a:spLocks noGrp="1"/>
          </p:cNvSpPr>
          <p:nvPr/>
        </p:nvSpPr>
        <p:spPr>
          <a:xfrm>
            <a:off x="552450" y="3800475"/>
            <a:ext cx="11087100" cy="476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β = P(S/V) = 0.335333 s⁻¹     τ = 1/β = 2.982107 s</a:t>
            </a:r>
          </a:p>
        </p:txBody>
      </p:sp>
      <p:sp>
        <p:nvSpPr>
          <p:cNvPr id="9" name="Rectangle 8">
            <a:extLst>
              <a:ext uri="{FF2B5EF4-FFF2-40B4-BE49-F238E27FC236}">
                <a16:creationId xmlns:a16="http://schemas.microsoft.com/office/drawing/2014/main" id="{58474A36-5BB3-4DCF-9522-13E17F606998}"/>
              </a:ext>
            </a:extLst>
          </p:cNvPr>
          <p:cNvSpPr>
            <a:spLocks noGrp="1"/>
          </p:cNvSpPr>
          <p:nvPr/>
        </p:nvSpPr>
        <p:spPr>
          <a:xfrm>
            <a:off x="552450" y="4419600"/>
            <a:ext cx="11087100" cy="4667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C(t)/Cout = 1 − exp(−0.335333…t)</a:t>
            </a:r>
          </a:p>
        </p:txBody>
      </p:sp>
      <p:sp>
        <p:nvSpPr>
          <p:cNvPr id="10" name="Rectangle 9">
            <a:extLst>
              <a:ext uri="{FF2B5EF4-FFF2-40B4-BE49-F238E27FC236}">
                <a16:creationId xmlns:a16="http://schemas.microsoft.com/office/drawing/2014/main" id="{7E4CF116-2DFE-4AA7-A9C0-92BC81D2E6C5}"/>
              </a:ext>
            </a:extLst>
          </p:cNvPr>
          <p:cNvSpPr>
            <a:spLocks noGrp="1"/>
          </p:cNvSpPr>
          <p:nvPr/>
        </p:nvSpPr>
        <p:spPr>
          <a:xfrm>
            <a:off x="552450" y="4991100"/>
            <a:ext cx="11087100" cy="4667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t90 = ln(10)/β = 6.866556 s</a:t>
            </a:r>
          </a:p>
        </p:txBody>
      </p:sp>
      <p:sp>
        <p:nvSpPr>
          <p:cNvPr id="11" name="Rectangle 10">
            <a:extLst>
              <a:ext uri="{FF2B5EF4-FFF2-40B4-BE49-F238E27FC236}">
                <a16:creationId xmlns:a16="http://schemas.microsoft.com/office/drawing/2014/main" id="{E254F49E-00FF-40D0-9893-1C100929576D}"/>
              </a:ext>
            </a:extLst>
          </p:cNvPr>
          <p:cNvSpPr>
            <a:spLocks noGrp="1"/>
          </p:cNvSpPr>
          <p:nvPr/>
        </p:nvSpPr>
        <p:spPr>
          <a:xfrm>
            <a:off x="552450" y="5705475"/>
            <a:ext cx="11087100" cy="638175"/>
          </a:xfrm>
          <a:prstGeom prst="rect">
            <a:avLst/>
          </a:prstGeom>
          <a:noFill/>
          <a:ln w="0">
            <a:noFill/>
            <a:prstDash val="solid"/>
          </a:ln>
        </p:spPr>
        <p:txBody>
          <a:bodyPr/>
          <a:lstStyle>
            <a:defPPr>
              <a:defRPr sz="1800" b="0">
                <a:solidFill>
                  <a:srgbClr val="14284B"/>
                </a:solidFill>
                <a:latin typeface="Arial"/>
                <a:ea typeface="Arial"/>
                <a:cs typeface="Arial"/>
              </a:defRPr>
            </a:defPPr>
            <a:lvl1pPr>
              <a:buNone/>
              <a:defRPr sz="1800" b="0">
                <a:solidFill>
                  <a:srgbClr val="14284B"/>
                </a:solidFill>
                <a:latin typeface="Arial"/>
                <a:ea typeface="Arial"/>
                <a:cs typeface="Arial"/>
              </a:defRPr>
            </a:lvl1pPr>
            <a:lvl2pPr>
              <a:buNone/>
              <a:defRPr sz="1800" b="0">
                <a:solidFill>
                  <a:srgbClr val="14284B"/>
                </a:solidFill>
                <a:latin typeface="Arial"/>
                <a:ea typeface="Arial"/>
                <a:cs typeface="Arial"/>
              </a:defRPr>
            </a:lvl2pPr>
            <a:lvl3pPr>
              <a:buNone/>
              <a:defRPr sz="1800" b="0">
                <a:solidFill>
                  <a:srgbClr val="14284B"/>
                </a:solidFill>
                <a:latin typeface="Arial"/>
                <a:ea typeface="Arial"/>
                <a:cs typeface="Arial"/>
              </a:defRPr>
            </a:lvl3pPr>
            <a:lvl4pPr>
              <a:buNone/>
              <a:defRPr sz="1800" b="0">
                <a:solidFill>
                  <a:srgbClr val="14284B"/>
                </a:solidFill>
                <a:latin typeface="Arial"/>
                <a:ea typeface="Arial"/>
                <a:cs typeface="Arial"/>
              </a:defRPr>
            </a:lvl4pPr>
            <a:lvl5pPr>
              <a:buNone/>
              <a:defRPr sz="1800" b="0">
                <a:solidFill>
                  <a:srgbClr val="14284B"/>
                </a:solidFill>
                <a:latin typeface="Arial"/>
                <a:ea typeface="Arial"/>
                <a:cs typeface="Arial"/>
              </a:defRPr>
            </a:lvl5pPr>
            <a:lvl6pPr>
              <a:buNone/>
              <a:defRPr sz="1800" b="0">
                <a:solidFill>
                  <a:srgbClr val="14284B"/>
                </a:solidFill>
                <a:latin typeface="Arial"/>
                <a:ea typeface="Arial"/>
                <a:cs typeface="Arial"/>
              </a:defRPr>
            </a:lvl6pPr>
            <a:lvl7pPr>
              <a:buNone/>
              <a:defRPr sz="1800" b="0">
                <a:solidFill>
                  <a:srgbClr val="14284B"/>
                </a:solidFill>
                <a:latin typeface="Arial"/>
                <a:ea typeface="Arial"/>
                <a:cs typeface="Arial"/>
              </a:defRPr>
            </a:lvl7pPr>
            <a:lvl8pPr>
              <a:buNone/>
              <a:defRPr sz="1800" b="0">
                <a:solidFill>
                  <a:srgbClr val="14284B"/>
                </a:solidFill>
                <a:latin typeface="Arial"/>
                <a:ea typeface="Arial"/>
                <a:cs typeface="Arial"/>
              </a:defRPr>
            </a:lvl8pPr>
            <a:lvl9pPr>
              <a:buNone/>
              <a:defRPr sz="1800" b="0">
                <a:solidFill>
                  <a:srgbClr val="14284B"/>
                </a:solidFill>
                <a:latin typeface="Arial"/>
                <a:ea typeface="Arial"/>
                <a:cs typeface="Arial"/>
              </a:defRPr>
            </a:lvl9pPr>
          </a:lstStyle>
          <a:p>
            <a:pPr>
              <a:buNone/>
              <a:defRPr sz="1800" b="0">
                <a:solidFill>
                  <a:srgbClr val="14284B"/>
                </a:solidFill>
                <a:latin typeface="Arial"/>
                <a:ea typeface="Arial"/>
                <a:cs typeface="Arial"/>
              </a:defRPr>
            </a:pPr>
            <a:r>
              <a:rPr sz="1800" b="0">
                <a:solidFill>
                  <a:srgbClr val="14284B"/>
                </a:solidFill>
                <a:latin typeface="Arial"/>
                <a:ea typeface="Arial"/>
                <a:cs typeface="Arial"/>
              </a:rPr>
              <a:t>At 5 s: C/Cout = 0.813004 (81.30%). Surface area includes the curved side and both circular ends.</a:t>
            </a:r>
          </a:p>
        </p:txBody>
      </p:sp>
      <p:sp>
        <p:nvSpPr>
          <p:cNvPr id="12" name="Rectangle 11">
            <a:extLst>
              <a:ext uri="{FF2B5EF4-FFF2-40B4-BE49-F238E27FC236}">
                <a16:creationId xmlns:a16="http://schemas.microsoft.com/office/drawing/2014/main" id="{6741AD59-30AD-45B3-A44A-3FFF5D0E5988}"/>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14</a:t>
            </a:r>
          </a:p>
        </p:txBody>
      </p:sp>
    </p:spTree>
    <p:extLst>
      <p:ext uri="{BB962C8B-B14F-4D97-AF65-F5344CB8AC3E}">
        <p14:creationId xmlns:p14="http://schemas.microsoft.com/office/powerpoint/2010/main" val="334194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AE20B0D-ACA4-48C7-9490-1D6B515F17CC}"/>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80E2F488-B512-4F3F-B708-12757BE92DC5}"/>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9F06E957-9407-4F3F-A267-96EB0268B234}"/>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Equal-Volume Sphere: Separate Calculation</a:t>
            </a:r>
          </a:p>
        </p:txBody>
      </p:sp>
      <p:sp>
        <p:nvSpPr>
          <p:cNvPr id="5" name="Rectangle 4">
            <a:extLst>
              <a:ext uri="{FF2B5EF4-FFF2-40B4-BE49-F238E27FC236}">
                <a16:creationId xmlns:a16="http://schemas.microsoft.com/office/drawing/2014/main" id="{62E92131-55F3-4555-8CBE-264E777B78FE}"/>
              </a:ext>
            </a:extLst>
          </p:cNvPr>
          <p:cNvSpPr>
            <a:spLocks noGrp="1"/>
          </p:cNvSpPr>
          <p:nvPr/>
        </p:nvSpPr>
        <p:spPr>
          <a:xfrm>
            <a:off x="552450" y="1476375"/>
            <a:ext cx="11087100" cy="495300"/>
          </a:xfrm>
          <a:prstGeom prst="rect">
            <a:avLst/>
          </a:prstGeom>
          <a:noFill/>
          <a:ln w="0">
            <a:noFill/>
            <a:prstDash val="solid"/>
          </a:ln>
        </p:spPr>
        <p:txBody>
          <a:bodyPr/>
          <a:lstStyle>
            <a:defPPr>
              <a:defRPr sz="1875" b="1">
                <a:solidFill>
                  <a:srgbClr val="2F6FB5"/>
                </a:solidFill>
                <a:latin typeface="Arial"/>
                <a:ea typeface="Arial"/>
                <a:cs typeface="Arial"/>
              </a:defRPr>
            </a:defPPr>
            <a:lvl1pPr>
              <a:buNone/>
              <a:defRPr sz="1875" b="1">
                <a:solidFill>
                  <a:srgbClr val="2F6FB5"/>
                </a:solidFill>
                <a:latin typeface="Arial"/>
                <a:ea typeface="Arial"/>
                <a:cs typeface="Arial"/>
              </a:defRPr>
            </a:lvl1pPr>
            <a:lvl2pPr>
              <a:buNone/>
              <a:defRPr sz="1875" b="1">
                <a:solidFill>
                  <a:srgbClr val="2F6FB5"/>
                </a:solidFill>
                <a:latin typeface="Arial"/>
                <a:ea typeface="Arial"/>
                <a:cs typeface="Arial"/>
              </a:defRPr>
            </a:lvl2pPr>
            <a:lvl3pPr>
              <a:buNone/>
              <a:defRPr sz="1875" b="1">
                <a:solidFill>
                  <a:srgbClr val="2F6FB5"/>
                </a:solidFill>
                <a:latin typeface="Arial"/>
                <a:ea typeface="Arial"/>
                <a:cs typeface="Arial"/>
              </a:defRPr>
            </a:lvl3pPr>
            <a:lvl4pPr>
              <a:buNone/>
              <a:defRPr sz="1875" b="1">
                <a:solidFill>
                  <a:srgbClr val="2F6FB5"/>
                </a:solidFill>
                <a:latin typeface="Arial"/>
                <a:ea typeface="Arial"/>
                <a:cs typeface="Arial"/>
              </a:defRPr>
            </a:lvl4pPr>
            <a:lvl5pPr>
              <a:buNone/>
              <a:defRPr sz="1875" b="1">
                <a:solidFill>
                  <a:srgbClr val="2F6FB5"/>
                </a:solidFill>
                <a:latin typeface="Arial"/>
                <a:ea typeface="Arial"/>
                <a:cs typeface="Arial"/>
              </a:defRPr>
            </a:lvl5pPr>
            <a:lvl6pPr>
              <a:buNone/>
              <a:defRPr sz="1875" b="1">
                <a:solidFill>
                  <a:srgbClr val="2F6FB5"/>
                </a:solidFill>
                <a:latin typeface="Arial"/>
                <a:ea typeface="Arial"/>
                <a:cs typeface="Arial"/>
              </a:defRPr>
            </a:lvl6pPr>
            <a:lvl7pPr>
              <a:buNone/>
              <a:defRPr sz="1875" b="1">
                <a:solidFill>
                  <a:srgbClr val="2F6FB5"/>
                </a:solidFill>
                <a:latin typeface="Arial"/>
                <a:ea typeface="Arial"/>
                <a:cs typeface="Arial"/>
              </a:defRPr>
            </a:lvl7pPr>
            <a:lvl8pPr>
              <a:buNone/>
              <a:defRPr sz="1875" b="1">
                <a:solidFill>
                  <a:srgbClr val="2F6FB5"/>
                </a:solidFill>
                <a:latin typeface="Arial"/>
                <a:ea typeface="Arial"/>
                <a:cs typeface="Arial"/>
              </a:defRPr>
            </a:lvl8pPr>
            <a:lvl9pPr>
              <a:buNone/>
              <a:defRPr sz="1875" b="1">
                <a:solidFill>
                  <a:srgbClr val="2F6FB5"/>
                </a:solidFill>
                <a:latin typeface="Arial"/>
                <a:ea typeface="Arial"/>
                <a:cs typeface="Arial"/>
              </a:defRPr>
            </a:lvl9pPr>
          </a:lstStyle>
          <a:p>
            <a:pPr>
              <a:buNone/>
              <a:defRPr sz="1875" b="1">
                <a:solidFill>
                  <a:srgbClr val="2F6FB5"/>
                </a:solidFill>
                <a:latin typeface="Arial"/>
                <a:ea typeface="Arial"/>
                <a:cs typeface="Arial"/>
              </a:defRPr>
            </a:pPr>
            <a:r>
              <a:rPr sz="1875" b="1">
                <a:solidFill>
                  <a:srgbClr val="2F6FB5"/>
                </a:solidFill>
                <a:latin typeface="Arial"/>
                <a:ea typeface="Arial"/>
                <a:cs typeface="Arial"/>
              </a:rPr>
              <a:t>R = (3r²L/4)^(1/3) = 30 µm, using the cylinder’s volume; P = 1 µm/s.</a:t>
            </a:r>
          </a:p>
        </p:txBody>
      </p:sp>
      <p:sp>
        <p:nvSpPr>
          <p:cNvPr id="6" name="Rectangle 5">
            <a:extLst>
              <a:ext uri="{FF2B5EF4-FFF2-40B4-BE49-F238E27FC236}">
                <a16:creationId xmlns:a16="http://schemas.microsoft.com/office/drawing/2014/main" id="{72BB78FC-F794-4DF2-868C-14B7F02603F0}"/>
              </a:ext>
            </a:extLst>
          </p:cNvPr>
          <p:cNvSpPr>
            <a:spLocks noGrp="1"/>
          </p:cNvSpPr>
          <p:nvPr/>
        </p:nvSpPr>
        <p:spPr>
          <a:xfrm>
            <a:off x="552450" y="2152650"/>
            <a:ext cx="11087100" cy="91440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S = 4πR² = 3600π = 11,309.734 µm²</a:t>
            </a:r>
          </a:p>
          <a:p>
            <a:pPr>
              <a:buNone/>
              <a:defRPr sz="2025" b="0">
                <a:solidFill>
                  <a:srgbClr val="14284B"/>
                </a:solidFill>
                <a:latin typeface="Arial"/>
                <a:ea typeface="Arial"/>
                <a:cs typeface="Arial"/>
              </a:defRPr>
            </a:pPr>
            <a:r>
              <a:rPr sz="2025" b="0">
                <a:solidFill>
                  <a:srgbClr val="14284B"/>
                </a:solidFill>
                <a:latin typeface="Arial"/>
                <a:ea typeface="Arial"/>
                <a:cs typeface="Arial"/>
              </a:rPr>
              <a:t>V = (4/3)πR³ = 36000π = 113,097.336 µm³</a:t>
            </a:r>
          </a:p>
        </p:txBody>
      </p:sp>
      <p:sp>
        <p:nvSpPr>
          <p:cNvPr id="7" name="Rectangle 6">
            <a:extLst>
              <a:ext uri="{FF2B5EF4-FFF2-40B4-BE49-F238E27FC236}">
                <a16:creationId xmlns:a16="http://schemas.microsoft.com/office/drawing/2014/main" id="{A9E96B16-21F6-4783-B4D9-D2D8D584F03A}"/>
              </a:ext>
            </a:extLst>
          </p:cNvPr>
          <p:cNvSpPr>
            <a:spLocks noGrp="1"/>
          </p:cNvSpPr>
          <p:nvPr/>
        </p:nvSpPr>
        <p:spPr>
          <a:xfrm>
            <a:off x="552450" y="3219450"/>
            <a:ext cx="11087100" cy="476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S/V = 3/R = 3/30 = 0.100000 µm⁻¹</a:t>
            </a:r>
          </a:p>
        </p:txBody>
      </p:sp>
      <p:sp>
        <p:nvSpPr>
          <p:cNvPr id="8" name="Rectangle 7">
            <a:extLst>
              <a:ext uri="{FF2B5EF4-FFF2-40B4-BE49-F238E27FC236}">
                <a16:creationId xmlns:a16="http://schemas.microsoft.com/office/drawing/2014/main" id="{122419B1-BB0F-45B5-A25D-92ADB15A7343}"/>
              </a:ext>
            </a:extLst>
          </p:cNvPr>
          <p:cNvSpPr>
            <a:spLocks noGrp="1"/>
          </p:cNvSpPr>
          <p:nvPr/>
        </p:nvSpPr>
        <p:spPr>
          <a:xfrm>
            <a:off x="552450" y="3800475"/>
            <a:ext cx="11087100" cy="476250"/>
          </a:xfrm>
          <a:prstGeom prst="rect">
            <a:avLst/>
          </a:prstGeom>
          <a:noFill/>
          <a:ln w="0">
            <a:noFill/>
            <a:prstDash val="solid"/>
          </a:ln>
        </p:spPr>
        <p:txBody>
          <a:bodyPr/>
          <a:lstStyle>
            <a:defPPr>
              <a:defRPr sz="2025" b="0">
                <a:solidFill>
                  <a:srgbClr val="14284B"/>
                </a:solidFill>
                <a:latin typeface="Arial"/>
                <a:ea typeface="Arial"/>
                <a:cs typeface="Arial"/>
              </a:defRPr>
            </a:defPPr>
            <a:lvl1pPr>
              <a:buNone/>
              <a:defRPr sz="2025" b="0">
                <a:solidFill>
                  <a:srgbClr val="14284B"/>
                </a:solidFill>
                <a:latin typeface="Arial"/>
                <a:ea typeface="Arial"/>
                <a:cs typeface="Arial"/>
              </a:defRPr>
            </a:lvl1pPr>
            <a:lvl2pPr>
              <a:buNone/>
              <a:defRPr sz="2025" b="0">
                <a:solidFill>
                  <a:srgbClr val="14284B"/>
                </a:solidFill>
                <a:latin typeface="Arial"/>
                <a:ea typeface="Arial"/>
                <a:cs typeface="Arial"/>
              </a:defRPr>
            </a:lvl2pPr>
            <a:lvl3pPr>
              <a:buNone/>
              <a:defRPr sz="2025" b="0">
                <a:solidFill>
                  <a:srgbClr val="14284B"/>
                </a:solidFill>
                <a:latin typeface="Arial"/>
                <a:ea typeface="Arial"/>
                <a:cs typeface="Arial"/>
              </a:defRPr>
            </a:lvl3pPr>
            <a:lvl4pPr>
              <a:buNone/>
              <a:defRPr sz="2025" b="0">
                <a:solidFill>
                  <a:srgbClr val="14284B"/>
                </a:solidFill>
                <a:latin typeface="Arial"/>
                <a:ea typeface="Arial"/>
                <a:cs typeface="Arial"/>
              </a:defRPr>
            </a:lvl4pPr>
            <a:lvl5pPr>
              <a:buNone/>
              <a:defRPr sz="2025" b="0">
                <a:solidFill>
                  <a:srgbClr val="14284B"/>
                </a:solidFill>
                <a:latin typeface="Arial"/>
                <a:ea typeface="Arial"/>
                <a:cs typeface="Arial"/>
              </a:defRPr>
            </a:lvl5pPr>
            <a:lvl6pPr>
              <a:buNone/>
              <a:defRPr sz="2025" b="0">
                <a:solidFill>
                  <a:srgbClr val="14284B"/>
                </a:solidFill>
                <a:latin typeface="Arial"/>
                <a:ea typeface="Arial"/>
                <a:cs typeface="Arial"/>
              </a:defRPr>
            </a:lvl6pPr>
            <a:lvl7pPr>
              <a:buNone/>
              <a:defRPr sz="2025" b="0">
                <a:solidFill>
                  <a:srgbClr val="14284B"/>
                </a:solidFill>
                <a:latin typeface="Arial"/>
                <a:ea typeface="Arial"/>
                <a:cs typeface="Arial"/>
              </a:defRPr>
            </a:lvl7pPr>
            <a:lvl8pPr>
              <a:buNone/>
              <a:defRPr sz="2025" b="0">
                <a:solidFill>
                  <a:srgbClr val="14284B"/>
                </a:solidFill>
                <a:latin typeface="Arial"/>
                <a:ea typeface="Arial"/>
                <a:cs typeface="Arial"/>
              </a:defRPr>
            </a:lvl8pPr>
            <a:lvl9pPr>
              <a:buNone/>
              <a:defRPr sz="2025" b="0">
                <a:solidFill>
                  <a:srgbClr val="14284B"/>
                </a:solidFill>
                <a:latin typeface="Arial"/>
                <a:ea typeface="Arial"/>
                <a:cs typeface="Arial"/>
              </a:defRPr>
            </a:lvl9pPr>
          </a:lstStyle>
          <a:p>
            <a:pPr>
              <a:buNone/>
              <a:defRPr sz="2025" b="0">
                <a:solidFill>
                  <a:srgbClr val="14284B"/>
                </a:solidFill>
                <a:latin typeface="Arial"/>
                <a:ea typeface="Arial"/>
                <a:cs typeface="Arial"/>
              </a:defRPr>
            </a:pPr>
            <a:r>
              <a:rPr sz="2025" b="0">
                <a:solidFill>
                  <a:srgbClr val="14284B"/>
                </a:solidFill>
                <a:latin typeface="Arial"/>
                <a:ea typeface="Arial"/>
                <a:cs typeface="Arial"/>
              </a:rPr>
              <a:t>β = P(S/V) = 0.100000 s⁻¹     τ = 1/β = 10.000000 s</a:t>
            </a:r>
          </a:p>
        </p:txBody>
      </p:sp>
      <p:sp>
        <p:nvSpPr>
          <p:cNvPr id="9" name="Rectangle 8">
            <a:extLst>
              <a:ext uri="{FF2B5EF4-FFF2-40B4-BE49-F238E27FC236}">
                <a16:creationId xmlns:a16="http://schemas.microsoft.com/office/drawing/2014/main" id="{3F4D4091-E44D-4624-A592-6E8C963B50C1}"/>
              </a:ext>
            </a:extLst>
          </p:cNvPr>
          <p:cNvSpPr>
            <a:spLocks noGrp="1"/>
          </p:cNvSpPr>
          <p:nvPr/>
        </p:nvSpPr>
        <p:spPr>
          <a:xfrm>
            <a:off x="552450" y="4419600"/>
            <a:ext cx="11087100" cy="4667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C(t)/Cout = 1 − exp(−0.1t)</a:t>
            </a:r>
          </a:p>
        </p:txBody>
      </p:sp>
      <p:sp>
        <p:nvSpPr>
          <p:cNvPr id="10" name="Rectangle 9">
            <a:extLst>
              <a:ext uri="{FF2B5EF4-FFF2-40B4-BE49-F238E27FC236}">
                <a16:creationId xmlns:a16="http://schemas.microsoft.com/office/drawing/2014/main" id="{BE723CF2-97FD-46C4-B408-8A927541A4A8}"/>
              </a:ext>
            </a:extLst>
          </p:cNvPr>
          <p:cNvSpPr>
            <a:spLocks noGrp="1"/>
          </p:cNvSpPr>
          <p:nvPr/>
        </p:nvSpPr>
        <p:spPr>
          <a:xfrm>
            <a:off x="552450" y="4991100"/>
            <a:ext cx="11087100" cy="466725"/>
          </a:xfrm>
          <a:prstGeom prst="rect">
            <a:avLst/>
          </a:prstGeom>
          <a:noFill/>
          <a:ln w="0">
            <a:noFill/>
            <a:prstDash val="solid"/>
          </a:ln>
        </p:spPr>
        <p:txBody>
          <a:bodyPr/>
          <a:lstStyle>
            <a:defPPr>
              <a:defRPr sz="2175" b="1">
                <a:solidFill>
                  <a:srgbClr val="2F6FB5"/>
                </a:solidFill>
                <a:latin typeface="Arial"/>
                <a:ea typeface="Arial"/>
                <a:cs typeface="Arial"/>
              </a:defRPr>
            </a:defPPr>
            <a:lvl1pPr>
              <a:buNone/>
              <a:defRPr sz="2175" b="1">
                <a:solidFill>
                  <a:srgbClr val="2F6FB5"/>
                </a:solidFill>
                <a:latin typeface="Arial"/>
                <a:ea typeface="Arial"/>
                <a:cs typeface="Arial"/>
              </a:defRPr>
            </a:lvl1pPr>
            <a:lvl2pPr>
              <a:buNone/>
              <a:defRPr sz="2175" b="1">
                <a:solidFill>
                  <a:srgbClr val="2F6FB5"/>
                </a:solidFill>
                <a:latin typeface="Arial"/>
                <a:ea typeface="Arial"/>
                <a:cs typeface="Arial"/>
              </a:defRPr>
            </a:lvl2pPr>
            <a:lvl3pPr>
              <a:buNone/>
              <a:defRPr sz="2175" b="1">
                <a:solidFill>
                  <a:srgbClr val="2F6FB5"/>
                </a:solidFill>
                <a:latin typeface="Arial"/>
                <a:ea typeface="Arial"/>
                <a:cs typeface="Arial"/>
              </a:defRPr>
            </a:lvl3pPr>
            <a:lvl4pPr>
              <a:buNone/>
              <a:defRPr sz="2175" b="1">
                <a:solidFill>
                  <a:srgbClr val="2F6FB5"/>
                </a:solidFill>
                <a:latin typeface="Arial"/>
                <a:ea typeface="Arial"/>
                <a:cs typeface="Arial"/>
              </a:defRPr>
            </a:lvl4pPr>
            <a:lvl5pPr>
              <a:buNone/>
              <a:defRPr sz="2175" b="1">
                <a:solidFill>
                  <a:srgbClr val="2F6FB5"/>
                </a:solidFill>
                <a:latin typeface="Arial"/>
                <a:ea typeface="Arial"/>
                <a:cs typeface="Arial"/>
              </a:defRPr>
            </a:lvl5pPr>
            <a:lvl6pPr>
              <a:buNone/>
              <a:defRPr sz="2175" b="1">
                <a:solidFill>
                  <a:srgbClr val="2F6FB5"/>
                </a:solidFill>
                <a:latin typeface="Arial"/>
                <a:ea typeface="Arial"/>
                <a:cs typeface="Arial"/>
              </a:defRPr>
            </a:lvl6pPr>
            <a:lvl7pPr>
              <a:buNone/>
              <a:defRPr sz="2175" b="1">
                <a:solidFill>
                  <a:srgbClr val="2F6FB5"/>
                </a:solidFill>
                <a:latin typeface="Arial"/>
                <a:ea typeface="Arial"/>
                <a:cs typeface="Arial"/>
              </a:defRPr>
            </a:lvl7pPr>
            <a:lvl8pPr>
              <a:buNone/>
              <a:defRPr sz="2175" b="1">
                <a:solidFill>
                  <a:srgbClr val="2F6FB5"/>
                </a:solidFill>
                <a:latin typeface="Arial"/>
                <a:ea typeface="Arial"/>
                <a:cs typeface="Arial"/>
              </a:defRPr>
            </a:lvl8pPr>
            <a:lvl9pPr>
              <a:buNone/>
              <a:defRPr sz="2175" b="1">
                <a:solidFill>
                  <a:srgbClr val="2F6FB5"/>
                </a:solidFill>
                <a:latin typeface="Arial"/>
                <a:ea typeface="Arial"/>
                <a:cs typeface="Arial"/>
              </a:defRPr>
            </a:lvl9pPr>
          </a:lstStyle>
          <a:p>
            <a:pPr>
              <a:buNone/>
              <a:defRPr sz="2175" b="1">
                <a:solidFill>
                  <a:srgbClr val="2F6FB5"/>
                </a:solidFill>
                <a:latin typeface="Arial"/>
                <a:ea typeface="Arial"/>
                <a:cs typeface="Arial"/>
              </a:defRPr>
            </a:pPr>
            <a:r>
              <a:rPr sz="2175" b="1">
                <a:solidFill>
                  <a:srgbClr val="2F6FB5"/>
                </a:solidFill>
                <a:latin typeface="Arial"/>
                <a:ea typeface="Arial"/>
                <a:cs typeface="Arial"/>
              </a:rPr>
              <a:t>t90 = ln(10)/0.1 = 23.025851 s</a:t>
            </a:r>
          </a:p>
        </p:txBody>
      </p:sp>
      <p:sp>
        <p:nvSpPr>
          <p:cNvPr id="11" name="Rectangle 10">
            <a:extLst>
              <a:ext uri="{FF2B5EF4-FFF2-40B4-BE49-F238E27FC236}">
                <a16:creationId xmlns:a16="http://schemas.microsoft.com/office/drawing/2014/main" id="{25A8F2E0-235C-45A3-9106-AA07A9B0EB9F}"/>
              </a:ext>
            </a:extLst>
          </p:cNvPr>
          <p:cNvSpPr>
            <a:spLocks noGrp="1"/>
          </p:cNvSpPr>
          <p:nvPr/>
        </p:nvSpPr>
        <p:spPr>
          <a:xfrm>
            <a:off x="552450" y="5705475"/>
            <a:ext cx="11087100" cy="638175"/>
          </a:xfrm>
          <a:prstGeom prst="rect">
            <a:avLst/>
          </a:prstGeom>
          <a:noFill/>
          <a:ln w="0">
            <a:noFill/>
            <a:prstDash val="solid"/>
          </a:ln>
        </p:spPr>
        <p:txBody>
          <a:bodyPr/>
          <a:lstStyle>
            <a:defPPr>
              <a:defRPr sz="1800" b="0">
                <a:solidFill>
                  <a:srgbClr val="14284B"/>
                </a:solidFill>
                <a:latin typeface="Arial"/>
                <a:ea typeface="Arial"/>
                <a:cs typeface="Arial"/>
              </a:defRPr>
            </a:defPPr>
            <a:lvl1pPr>
              <a:buNone/>
              <a:defRPr sz="1800" b="0">
                <a:solidFill>
                  <a:srgbClr val="14284B"/>
                </a:solidFill>
                <a:latin typeface="Arial"/>
                <a:ea typeface="Arial"/>
                <a:cs typeface="Arial"/>
              </a:defRPr>
            </a:lvl1pPr>
            <a:lvl2pPr>
              <a:buNone/>
              <a:defRPr sz="1800" b="0">
                <a:solidFill>
                  <a:srgbClr val="14284B"/>
                </a:solidFill>
                <a:latin typeface="Arial"/>
                <a:ea typeface="Arial"/>
                <a:cs typeface="Arial"/>
              </a:defRPr>
            </a:lvl2pPr>
            <a:lvl3pPr>
              <a:buNone/>
              <a:defRPr sz="1800" b="0">
                <a:solidFill>
                  <a:srgbClr val="14284B"/>
                </a:solidFill>
                <a:latin typeface="Arial"/>
                <a:ea typeface="Arial"/>
                <a:cs typeface="Arial"/>
              </a:defRPr>
            </a:lvl3pPr>
            <a:lvl4pPr>
              <a:buNone/>
              <a:defRPr sz="1800" b="0">
                <a:solidFill>
                  <a:srgbClr val="14284B"/>
                </a:solidFill>
                <a:latin typeface="Arial"/>
                <a:ea typeface="Arial"/>
                <a:cs typeface="Arial"/>
              </a:defRPr>
            </a:lvl4pPr>
            <a:lvl5pPr>
              <a:buNone/>
              <a:defRPr sz="1800" b="0">
                <a:solidFill>
                  <a:srgbClr val="14284B"/>
                </a:solidFill>
                <a:latin typeface="Arial"/>
                <a:ea typeface="Arial"/>
                <a:cs typeface="Arial"/>
              </a:defRPr>
            </a:lvl5pPr>
            <a:lvl6pPr>
              <a:buNone/>
              <a:defRPr sz="1800" b="0">
                <a:solidFill>
                  <a:srgbClr val="14284B"/>
                </a:solidFill>
                <a:latin typeface="Arial"/>
                <a:ea typeface="Arial"/>
                <a:cs typeface="Arial"/>
              </a:defRPr>
            </a:lvl6pPr>
            <a:lvl7pPr>
              <a:buNone/>
              <a:defRPr sz="1800" b="0">
                <a:solidFill>
                  <a:srgbClr val="14284B"/>
                </a:solidFill>
                <a:latin typeface="Arial"/>
                <a:ea typeface="Arial"/>
                <a:cs typeface="Arial"/>
              </a:defRPr>
            </a:lvl7pPr>
            <a:lvl8pPr>
              <a:buNone/>
              <a:defRPr sz="1800" b="0">
                <a:solidFill>
                  <a:srgbClr val="14284B"/>
                </a:solidFill>
                <a:latin typeface="Arial"/>
                <a:ea typeface="Arial"/>
                <a:cs typeface="Arial"/>
              </a:defRPr>
            </a:lvl8pPr>
            <a:lvl9pPr>
              <a:buNone/>
              <a:defRPr sz="1800" b="0">
                <a:solidFill>
                  <a:srgbClr val="14284B"/>
                </a:solidFill>
                <a:latin typeface="Arial"/>
                <a:ea typeface="Arial"/>
                <a:cs typeface="Arial"/>
              </a:defRPr>
            </a:lvl9pPr>
          </a:lstStyle>
          <a:p>
            <a:pPr>
              <a:buNone/>
              <a:defRPr sz="1800" b="0">
                <a:solidFill>
                  <a:srgbClr val="14284B"/>
                </a:solidFill>
                <a:latin typeface="Arial"/>
                <a:ea typeface="Arial"/>
                <a:cs typeface="Arial"/>
              </a:defRPr>
            </a:pPr>
            <a:r>
              <a:rPr sz="1800" b="0">
                <a:solidFill>
                  <a:srgbClr val="14284B"/>
                </a:solidFill>
                <a:latin typeface="Arial"/>
                <a:ea typeface="Arial"/>
                <a:cs typeface="Arial"/>
              </a:rPr>
              <a:t>At 5 s: C/Cout = 0.393469 (39.35%). It has the cylinder’s volume but less membrane area, so concentration rises more slowly.</a:t>
            </a:r>
          </a:p>
        </p:txBody>
      </p:sp>
      <p:sp>
        <p:nvSpPr>
          <p:cNvPr id="12" name="Rectangle 11">
            <a:extLst>
              <a:ext uri="{FF2B5EF4-FFF2-40B4-BE49-F238E27FC236}">
                <a16:creationId xmlns:a16="http://schemas.microsoft.com/office/drawing/2014/main" id="{8D7745CE-90A5-46B9-A03E-3178B4D162CC}"/>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15</a:t>
            </a:r>
          </a:p>
        </p:txBody>
      </p:sp>
    </p:spTree>
    <p:extLst>
      <p:ext uri="{BB962C8B-B14F-4D97-AF65-F5344CB8AC3E}">
        <p14:creationId xmlns:p14="http://schemas.microsoft.com/office/powerpoint/2010/main" val="1513761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B2E0D3-E1D5-435C-BBF6-1324170BF8CA}"/>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FCD34C3D-A2D8-41CC-8DBB-0814DF60D2FA}"/>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BF9B613D-9965-4493-9B9D-DB6051094947}"/>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Numerical Output: Concentration at Each Time</a:t>
            </a:r>
          </a:p>
        </p:txBody>
      </p:sp>
      <p:sp>
        <p:nvSpPr>
          <p:cNvPr id="5" name="Rectangle 4">
            <a:extLst>
              <a:ext uri="{FF2B5EF4-FFF2-40B4-BE49-F238E27FC236}">
                <a16:creationId xmlns:a16="http://schemas.microsoft.com/office/drawing/2014/main" id="{D1567B3E-DBF8-4820-B1AC-2119380CFF83}"/>
              </a:ext>
            </a:extLst>
          </p:cNvPr>
          <p:cNvSpPr>
            <a:spLocks noGrp="1"/>
          </p:cNvSpPr>
          <p:nvPr/>
        </p:nvSpPr>
        <p:spPr>
          <a:xfrm>
            <a:off x="552450" y="1457325"/>
            <a:ext cx="11087100" cy="838200"/>
          </a:xfrm>
          <a:prstGeom prst="rect">
            <a:avLst/>
          </a:prstGeom>
          <a:noFill/>
          <a:ln w="0">
            <a:noFill/>
            <a:prstDash val="solid"/>
          </a:ln>
        </p:spPr>
        <p:txBody>
          <a:bodyPr/>
          <a:lstStyle>
            <a:defPPr>
              <a:defRPr sz="1875" b="0">
                <a:solidFill>
                  <a:srgbClr val="14284B"/>
                </a:solidFill>
                <a:latin typeface="Arial"/>
                <a:ea typeface="Arial"/>
                <a:cs typeface="Arial"/>
              </a:defRPr>
            </a:defPPr>
            <a:lvl1pPr>
              <a:buNone/>
              <a:defRPr sz="1875" b="0">
                <a:solidFill>
                  <a:srgbClr val="14284B"/>
                </a:solidFill>
                <a:latin typeface="Arial"/>
                <a:ea typeface="Arial"/>
                <a:cs typeface="Arial"/>
              </a:defRPr>
            </a:lvl1pPr>
            <a:lvl2pPr>
              <a:buNone/>
              <a:defRPr sz="1875" b="0">
                <a:solidFill>
                  <a:srgbClr val="14284B"/>
                </a:solidFill>
                <a:latin typeface="Arial"/>
                <a:ea typeface="Arial"/>
                <a:cs typeface="Arial"/>
              </a:defRPr>
            </a:lvl2pPr>
            <a:lvl3pPr>
              <a:buNone/>
              <a:defRPr sz="1875" b="0">
                <a:solidFill>
                  <a:srgbClr val="14284B"/>
                </a:solidFill>
                <a:latin typeface="Arial"/>
                <a:ea typeface="Arial"/>
                <a:cs typeface="Arial"/>
              </a:defRPr>
            </a:lvl3pPr>
            <a:lvl4pPr>
              <a:buNone/>
              <a:defRPr sz="1875" b="0">
                <a:solidFill>
                  <a:srgbClr val="14284B"/>
                </a:solidFill>
                <a:latin typeface="Arial"/>
                <a:ea typeface="Arial"/>
                <a:cs typeface="Arial"/>
              </a:defRPr>
            </a:lvl4pPr>
            <a:lvl5pPr>
              <a:buNone/>
              <a:defRPr sz="1875" b="0">
                <a:solidFill>
                  <a:srgbClr val="14284B"/>
                </a:solidFill>
                <a:latin typeface="Arial"/>
                <a:ea typeface="Arial"/>
                <a:cs typeface="Arial"/>
              </a:defRPr>
            </a:lvl5pPr>
            <a:lvl6pPr>
              <a:buNone/>
              <a:defRPr sz="1875" b="0">
                <a:solidFill>
                  <a:srgbClr val="14284B"/>
                </a:solidFill>
                <a:latin typeface="Arial"/>
                <a:ea typeface="Arial"/>
                <a:cs typeface="Arial"/>
              </a:defRPr>
            </a:lvl6pPr>
            <a:lvl7pPr>
              <a:buNone/>
              <a:defRPr sz="1875" b="0">
                <a:solidFill>
                  <a:srgbClr val="14284B"/>
                </a:solidFill>
                <a:latin typeface="Arial"/>
                <a:ea typeface="Arial"/>
                <a:cs typeface="Arial"/>
              </a:defRPr>
            </a:lvl7pPr>
            <a:lvl8pPr>
              <a:buNone/>
              <a:defRPr sz="1875" b="0">
                <a:solidFill>
                  <a:srgbClr val="14284B"/>
                </a:solidFill>
                <a:latin typeface="Arial"/>
                <a:ea typeface="Arial"/>
                <a:cs typeface="Arial"/>
              </a:defRPr>
            </a:lvl8pPr>
            <a:lvl9pPr>
              <a:buNone/>
              <a:defRPr sz="1875" b="0">
                <a:solidFill>
                  <a:srgbClr val="14284B"/>
                </a:solidFill>
                <a:latin typeface="Arial"/>
                <a:ea typeface="Arial"/>
                <a:cs typeface="Arial"/>
              </a:defRPr>
            </a:lvl9pPr>
          </a:lstStyle>
          <a:p>
            <a:pPr>
              <a:buNone/>
              <a:defRPr sz="1875" b="0">
                <a:solidFill>
                  <a:srgbClr val="14284B"/>
                </a:solidFill>
                <a:latin typeface="Arial"/>
                <a:ea typeface="Arial"/>
                <a:cs typeface="Arial"/>
              </a:defRPr>
            </a:pPr>
            <a:r>
              <a:rPr sz="1875" b="0">
                <a:solidFill>
                  <a:srgbClr val="14284B"/>
                </a:solidFill>
                <a:latin typeface="Arial"/>
                <a:ea typeface="Arial"/>
                <a:cs typeface="Arial"/>
              </a:rPr>
              <a:t>Each entry is C/Cout. For example, 0.813004 means 81.3004% of the outside concentration. With Cout = 1, these are also the C(t) values.</a:t>
            </a:r>
          </a:p>
        </p:txBody>
      </p:sp>
      <p:graphicFrame>
        <p:nvGraphicFramePr>
          <p:cNvPr id="6" name="Table 5">
            <a:extLst>
              <a:ext uri="{FF2B5EF4-FFF2-40B4-BE49-F238E27FC236}">
                <a16:creationId xmlns:a16="http://schemas.microsoft.com/office/drawing/2014/main" id="{C374BFC9-7F7C-4CE1-A75F-871A783BB056}"/>
              </a:ext>
            </a:extLst>
          </p:cNvPr>
          <p:cNvGraphicFramePr/>
          <p:nvPr/>
        </p:nvGraphicFramePr>
        <p:xfrm>
          <a:off x="552450" y="2476500"/>
          <a:ext cx="11087100" cy="2990848"/>
        </p:xfrm>
        <a:graphic>
          <a:graphicData uri="http://schemas.openxmlformats.org/drawingml/2006/table">
            <a:tbl>
              <a:tblPr/>
              <a:tblGrid>
                <a:gridCol w="2000250">
                  <a:extLst>
                    <a:ext uri="{9D8B030D-6E8A-4147-A177-3AD203B41FA5}">
                      <a16:colId xmlns:a16="http://schemas.microsoft.com/office/drawing/2014/main" val="20000"/>
                    </a:ext>
                  </a:extLst>
                </a:gridCol>
                <a:gridCol w="3028950">
                  <a:extLst>
                    <a:ext uri="{9D8B030D-6E8A-4147-A177-3AD203B41FA5}">
                      <a16:colId xmlns:a16="http://schemas.microsoft.com/office/drawing/2014/main" val="20001"/>
                    </a:ext>
                  </a:extLst>
                </a:gridCol>
                <a:gridCol w="3028950">
                  <a:extLst>
                    <a:ext uri="{9D8B030D-6E8A-4147-A177-3AD203B41FA5}">
                      <a16:colId xmlns:a16="http://schemas.microsoft.com/office/drawing/2014/main" val="20002"/>
                    </a:ext>
                  </a:extLst>
                </a:gridCol>
                <a:gridCol w="3028950">
                  <a:extLst>
                    <a:ext uri="{9D8B030D-6E8A-4147-A177-3AD203B41FA5}">
                      <a16:colId xmlns:a16="http://schemas.microsoft.com/office/drawing/2014/main" val="20003"/>
                    </a:ext>
                  </a:extLst>
                </a:gridCol>
              </a:tblGrid>
              <a:tr h="373856">
                <a:tc>
                  <a:txBody>
                    <a:bodyPr/>
                    <a:lstStyle/>
                    <a:p>
                      <a:r>
                        <a:rPr sz="1575" b="1">
                          <a:solidFill>
                            <a:srgbClr val="FFFFFF"/>
                          </a:solidFill>
                          <a:latin typeface="Arial"/>
                          <a:ea typeface="Arial"/>
                          <a:cs typeface="Arial"/>
                        </a:rPr>
                        <a:t>Time (s)</a:t>
                      </a:r>
                    </a:p>
                  </a:txBody>
                  <a:tcPr>
                    <a:solidFill>
                      <a:srgbClr val="14284B"/>
                    </a:solidFill>
                  </a:tcPr>
                </a:tc>
                <a:tc>
                  <a:txBody>
                    <a:bodyPr/>
                    <a:lstStyle/>
                    <a:p>
                      <a:r>
                        <a:rPr sz="1575" b="1">
                          <a:solidFill>
                            <a:srgbClr val="FFFFFF"/>
                          </a:solidFill>
                          <a:latin typeface="Arial"/>
                          <a:ea typeface="Arial"/>
                          <a:cs typeface="Arial"/>
                        </a:rPr>
                        <a:t>Small sphere</a:t>
                      </a:r>
                    </a:p>
                  </a:txBody>
                  <a:tcPr>
                    <a:solidFill>
                      <a:srgbClr val="14284B"/>
                    </a:solidFill>
                  </a:tcPr>
                </a:tc>
                <a:tc>
                  <a:txBody>
                    <a:bodyPr/>
                    <a:lstStyle/>
                    <a:p>
                      <a:r>
                        <a:rPr sz="1575" b="1">
                          <a:solidFill>
                            <a:srgbClr val="FFFFFF"/>
                          </a:solidFill>
                          <a:latin typeface="Arial"/>
                          <a:ea typeface="Arial"/>
                          <a:cs typeface="Arial"/>
                        </a:rPr>
                        <a:t>Thin cylinder</a:t>
                      </a:r>
                    </a:p>
                  </a:txBody>
                  <a:tcPr>
                    <a:solidFill>
                      <a:srgbClr val="14284B"/>
                    </a:solidFill>
                  </a:tcPr>
                </a:tc>
                <a:tc>
                  <a:txBody>
                    <a:bodyPr/>
                    <a:lstStyle/>
                    <a:p>
                      <a:r>
                        <a:rPr sz="1575" b="1">
                          <a:solidFill>
                            <a:srgbClr val="FFFFFF"/>
                          </a:solidFill>
                          <a:latin typeface="Arial"/>
                          <a:ea typeface="Arial"/>
                          <a:cs typeface="Arial"/>
                        </a:rPr>
                        <a:t>Large sphere</a:t>
                      </a:r>
                    </a:p>
                  </a:txBody>
                  <a:tcPr>
                    <a:solidFill>
                      <a:srgbClr val="14284B"/>
                    </a:solidFill>
                  </a:tcPr>
                </a:tc>
                <a:extLst>
                  <a:ext uri="{0D108BD9-81ED-4DB2-BD59-A6C34878D82A}">
                    <a16:rowId xmlns:a16="http://schemas.microsoft.com/office/drawing/2014/main" val="10000"/>
                  </a:ext>
                </a:extLst>
              </a:tr>
              <a:tr h="373856">
                <a:tc>
                  <a:txBody>
                    <a:bodyPr/>
                    <a:lstStyle/>
                    <a:p>
                      <a:r>
                        <a:rPr sz="1575" b="0">
                          <a:solidFill>
                            <a:srgbClr val="14284B"/>
                          </a:solidFill>
                          <a:latin typeface="Arial"/>
                          <a:ea typeface="Arial"/>
                          <a:cs typeface="Arial"/>
                        </a:rPr>
                        <a:t>0</a:t>
                      </a:r>
                    </a:p>
                  </a:txBody>
                  <a:tcPr>
                    <a:solidFill>
                      <a:srgbClr val="EAF1F9"/>
                    </a:solidFill>
                  </a:tcPr>
                </a:tc>
                <a:tc>
                  <a:txBody>
                    <a:bodyPr/>
                    <a:lstStyle/>
                    <a:p>
                      <a:r>
                        <a:rPr sz="1575" b="0">
                          <a:solidFill>
                            <a:srgbClr val="14284B"/>
                          </a:solidFill>
                          <a:latin typeface="Arial"/>
                          <a:ea typeface="Arial"/>
                          <a:cs typeface="Arial"/>
                        </a:rPr>
                        <a:t>0.000000</a:t>
                      </a:r>
                    </a:p>
                  </a:txBody>
                  <a:tcPr>
                    <a:solidFill>
                      <a:srgbClr val="EAF1F9"/>
                    </a:solidFill>
                  </a:tcPr>
                </a:tc>
                <a:tc>
                  <a:txBody>
                    <a:bodyPr/>
                    <a:lstStyle/>
                    <a:p>
                      <a:r>
                        <a:rPr sz="1575" b="0">
                          <a:solidFill>
                            <a:srgbClr val="14284B"/>
                          </a:solidFill>
                          <a:latin typeface="Arial"/>
                          <a:ea typeface="Arial"/>
                          <a:cs typeface="Arial"/>
                        </a:rPr>
                        <a:t>0.000000</a:t>
                      </a:r>
                    </a:p>
                  </a:txBody>
                  <a:tcPr>
                    <a:solidFill>
                      <a:srgbClr val="EAF1F9"/>
                    </a:solidFill>
                  </a:tcPr>
                </a:tc>
                <a:tc>
                  <a:txBody>
                    <a:bodyPr/>
                    <a:lstStyle/>
                    <a:p>
                      <a:r>
                        <a:rPr sz="1575" b="0">
                          <a:solidFill>
                            <a:srgbClr val="14284B"/>
                          </a:solidFill>
                          <a:latin typeface="Arial"/>
                          <a:ea typeface="Arial"/>
                          <a:cs typeface="Arial"/>
                        </a:rPr>
                        <a:t>0.000000</a:t>
                      </a:r>
                    </a:p>
                  </a:txBody>
                  <a:tcPr>
                    <a:solidFill>
                      <a:srgbClr val="EAF1F9"/>
                    </a:solidFill>
                  </a:tcPr>
                </a:tc>
                <a:extLst>
                  <a:ext uri="{0D108BD9-81ED-4DB2-BD59-A6C34878D82A}">
                    <a16:rowId xmlns:a16="http://schemas.microsoft.com/office/drawing/2014/main" val="10001"/>
                  </a:ext>
                </a:extLst>
              </a:tr>
              <a:tr h="373856">
                <a:tc>
                  <a:txBody>
                    <a:bodyPr/>
                    <a:lstStyle/>
                    <a:p>
                      <a:r>
                        <a:rPr sz="1575" b="0">
                          <a:solidFill>
                            <a:srgbClr val="14284B"/>
                          </a:solidFill>
                          <a:latin typeface="Arial"/>
                          <a:ea typeface="Arial"/>
                          <a:cs typeface="Arial"/>
                        </a:rPr>
                        <a:t>0.1</a:t>
                      </a:r>
                    </a:p>
                  </a:txBody>
                  <a:tcPr>
                    <a:solidFill>
                      <a:srgbClr val="FFFFFF"/>
                    </a:solidFill>
                  </a:tcPr>
                </a:tc>
                <a:tc>
                  <a:txBody>
                    <a:bodyPr/>
                    <a:lstStyle/>
                    <a:p>
                      <a:r>
                        <a:rPr sz="1575" b="0">
                          <a:solidFill>
                            <a:srgbClr val="14284B"/>
                          </a:solidFill>
                          <a:latin typeface="Arial"/>
                          <a:ea typeface="Arial"/>
                          <a:cs typeface="Arial"/>
                        </a:rPr>
                        <a:t>0.451188</a:t>
                      </a:r>
                    </a:p>
                  </a:txBody>
                  <a:tcPr>
                    <a:solidFill>
                      <a:srgbClr val="FFFFFF"/>
                    </a:solidFill>
                  </a:tcPr>
                </a:tc>
                <a:tc>
                  <a:txBody>
                    <a:bodyPr/>
                    <a:lstStyle/>
                    <a:p>
                      <a:r>
                        <a:rPr sz="1575" b="0">
                          <a:solidFill>
                            <a:srgbClr val="14284B"/>
                          </a:solidFill>
                          <a:latin typeface="Arial"/>
                          <a:ea typeface="Arial"/>
                          <a:cs typeface="Arial"/>
                        </a:rPr>
                        <a:t>0.032977</a:t>
                      </a:r>
                    </a:p>
                  </a:txBody>
                  <a:tcPr>
                    <a:solidFill>
                      <a:srgbClr val="FFFFFF"/>
                    </a:solidFill>
                  </a:tcPr>
                </a:tc>
                <a:tc>
                  <a:txBody>
                    <a:bodyPr/>
                    <a:lstStyle/>
                    <a:p>
                      <a:r>
                        <a:rPr sz="1575" b="0">
                          <a:solidFill>
                            <a:srgbClr val="14284B"/>
                          </a:solidFill>
                          <a:latin typeface="Arial"/>
                          <a:ea typeface="Arial"/>
                          <a:cs typeface="Arial"/>
                        </a:rPr>
                        <a:t>0.009950</a:t>
                      </a:r>
                    </a:p>
                  </a:txBody>
                  <a:tcPr>
                    <a:solidFill>
                      <a:srgbClr val="FFFFFF"/>
                    </a:solidFill>
                  </a:tcPr>
                </a:tc>
                <a:extLst>
                  <a:ext uri="{0D108BD9-81ED-4DB2-BD59-A6C34878D82A}">
                    <a16:rowId xmlns:a16="http://schemas.microsoft.com/office/drawing/2014/main" val="10002"/>
                  </a:ext>
                </a:extLst>
              </a:tr>
              <a:tr h="373856">
                <a:tc>
                  <a:txBody>
                    <a:bodyPr/>
                    <a:lstStyle/>
                    <a:p>
                      <a:r>
                        <a:rPr sz="1575" b="0">
                          <a:solidFill>
                            <a:srgbClr val="14284B"/>
                          </a:solidFill>
                          <a:latin typeface="Arial"/>
                          <a:ea typeface="Arial"/>
                          <a:cs typeface="Arial"/>
                        </a:rPr>
                        <a:t>0.5</a:t>
                      </a:r>
                    </a:p>
                  </a:txBody>
                  <a:tcPr>
                    <a:solidFill>
                      <a:srgbClr val="EAF1F9"/>
                    </a:solidFill>
                  </a:tcPr>
                </a:tc>
                <a:tc>
                  <a:txBody>
                    <a:bodyPr/>
                    <a:lstStyle/>
                    <a:p>
                      <a:r>
                        <a:rPr sz="1575" b="0">
                          <a:solidFill>
                            <a:srgbClr val="14284B"/>
                          </a:solidFill>
                          <a:latin typeface="Arial"/>
                          <a:ea typeface="Arial"/>
                          <a:cs typeface="Arial"/>
                        </a:rPr>
                        <a:t>0.950213</a:t>
                      </a:r>
                    </a:p>
                  </a:txBody>
                  <a:tcPr>
                    <a:solidFill>
                      <a:srgbClr val="EAF1F9"/>
                    </a:solidFill>
                  </a:tcPr>
                </a:tc>
                <a:tc>
                  <a:txBody>
                    <a:bodyPr/>
                    <a:lstStyle/>
                    <a:p>
                      <a:r>
                        <a:rPr sz="1575" b="0">
                          <a:solidFill>
                            <a:srgbClr val="14284B"/>
                          </a:solidFill>
                          <a:latin typeface="Arial"/>
                          <a:ea typeface="Arial"/>
                          <a:cs typeface="Arial"/>
                        </a:rPr>
                        <a:t>0.154364</a:t>
                      </a:r>
                    </a:p>
                  </a:txBody>
                  <a:tcPr>
                    <a:solidFill>
                      <a:srgbClr val="EAF1F9"/>
                    </a:solidFill>
                  </a:tcPr>
                </a:tc>
                <a:tc>
                  <a:txBody>
                    <a:bodyPr/>
                    <a:lstStyle/>
                    <a:p>
                      <a:r>
                        <a:rPr sz="1575" b="0">
                          <a:solidFill>
                            <a:srgbClr val="14284B"/>
                          </a:solidFill>
                          <a:latin typeface="Arial"/>
                          <a:ea typeface="Arial"/>
                          <a:cs typeface="Arial"/>
                        </a:rPr>
                        <a:t>0.048771</a:t>
                      </a:r>
                    </a:p>
                  </a:txBody>
                  <a:tcPr>
                    <a:solidFill>
                      <a:srgbClr val="EAF1F9"/>
                    </a:solidFill>
                  </a:tcPr>
                </a:tc>
                <a:extLst>
                  <a:ext uri="{0D108BD9-81ED-4DB2-BD59-A6C34878D82A}">
                    <a16:rowId xmlns:a16="http://schemas.microsoft.com/office/drawing/2014/main" val="10003"/>
                  </a:ext>
                </a:extLst>
              </a:tr>
              <a:tr h="373856">
                <a:tc>
                  <a:txBody>
                    <a:bodyPr/>
                    <a:lstStyle/>
                    <a:p>
                      <a:r>
                        <a:rPr sz="1575" b="0">
                          <a:solidFill>
                            <a:srgbClr val="14284B"/>
                          </a:solidFill>
                          <a:latin typeface="Arial"/>
                          <a:ea typeface="Arial"/>
                          <a:cs typeface="Arial"/>
                        </a:rPr>
                        <a:t>1</a:t>
                      </a:r>
                    </a:p>
                  </a:txBody>
                  <a:tcPr>
                    <a:solidFill>
                      <a:srgbClr val="FFFFFF"/>
                    </a:solidFill>
                  </a:tcPr>
                </a:tc>
                <a:tc>
                  <a:txBody>
                    <a:bodyPr/>
                    <a:lstStyle/>
                    <a:p>
                      <a:r>
                        <a:rPr sz="1575" b="0">
                          <a:solidFill>
                            <a:srgbClr val="14284B"/>
                          </a:solidFill>
                          <a:latin typeface="Arial"/>
                          <a:ea typeface="Arial"/>
                          <a:cs typeface="Arial"/>
                        </a:rPr>
                        <a:t>0.997521</a:t>
                      </a:r>
                    </a:p>
                  </a:txBody>
                  <a:tcPr>
                    <a:solidFill>
                      <a:srgbClr val="FFFFFF"/>
                    </a:solidFill>
                  </a:tcPr>
                </a:tc>
                <a:tc>
                  <a:txBody>
                    <a:bodyPr/>
                    <a:lstStyle/>
                    <a:p>
                      <a:r>
                        <a:rPr sz="1575" b="0">
                          <a:solidFill>
                            <a:srgbClr val="14284B"/>
                          </a:solidFill>
                          <a:latin typeface="Arial"/>
                          <a:ea typeface="Arial"/>
                          <a:cs typeface="Arial"/>
                        </a:rPr>
                        <a:t>0.284900</a:t>
                      </a:r>
                    </a:p>
                  </a:txBody>
                  <a:tcPr>
                    <a:solidFill>
                      <a:srgbClr val="FFFFFF"/>
                    </a:solidFill>
                  </a:tcPr>
                </a:tc>
                <a:tc>
                  <a:txBody>
                    <a:bodyPr/>
                    <a:lstStyle/>
                    <a:p>
                      <a:r>
                        <a:rPr sz="1575" b="0">
                          <a:solidFill>
                            <a:srgbClr val="14284B"/>
                          </a:solidFill>
                          <a:latin typeface="Arial"/>
                          <a:ea typeface="Arial"/>
                          <a:cs typeface="Arial"/>
                        </a:rPr>
                        <a:t>0.095163</a:t>
                      </a:r>
                    </a:p>
                  </a:txBody>
                  <a:tcPr>
                    <a:solidFill>
                      <a:srgbClr val="FFFFFF"/>
                    </a:solidFill>
                  </a:tcPr>
                </a:tc>
                <a:extLst>
                  <a:ext uri="{0D108BD9-81ED-4DB2-BD59-A6C34878D82A}">
                    <a16:rowId xmlns:a16="http://schemas.microsoft.com/office/drawing/2014/main" val="10004"/>
                  </a:ext>
                </a:extLst>
              </a:tr>
              <a:tr h="373856">
                <a:tc>
                  <a:txBody>
                    <a:bodyPr/>
                    <a:lstStyle/>
                    <a:p>
                      <a:r>
                        <a:rPr sz="1575" b="0">
                          <a:solidFill>
                            <a:srgbClr val="14284B"/>
                          </a:solidFill>
                          <a:latin typeface="Arial"/>
                          <a:ea typeface="Arial"/>
                          <a:cs typeface="Arial"/>
                        </a:rPr>
                        <a:t>5</a:t>
                      </a:r>
                    </a:p>
                  </a:txBody>
                  <a:tcPr>
                    <a:solidFill>
                      <a:srgbClr val="EAF1F9"/>
                    </a:solidFill>
                  </a:tcPr>
                </a:tc>
                <a:tc>
                  <a:txBody>
                    <a:bodyPr/>
                    <a:lstStyle/>
                    <a:p>
                      <a:r>
                        <a:rPr sz="1575" b="0">
                          <a:solidFill>
                            <a:srgbClr val="14284B"/>
                          </a:solidFill>
                          <a:latin typeface="Arial"/>
                          <a:ea typeface="Arial"/>
                          <a:cs typeface="Arial"/>
                        </a:rPr>
                        <a:t>1.000000</a:t>
                      </a:r>
                    </a:p>
                  </a:txBody>
                  <a:tcPr>
                    <a:solidFill>
                      <a:srgbClr val="EAF1F9"/>
                    </a:solidFill>
                  </a:tcPr>
                </a:tc>
                <a:tc>
                  <a:txBody>
                    <a:bodyPr/>
                    <a:lstStyle/>
                    <a:p>
                      <a:r>
                        <a:rPr sz="1575" b="0">
                          <a:solidFill>
                            <a:srgbClr val="14284B"/>
                          </a:solidFill>
                          <a:latin typeface="Arial"/>
                          <a:ea typeface="Arial"/>
                          <a:cs typeface="Arial"/>
                        </a:rPr>
                        <a:t>0.813004</a:t>
                      </a:r>
                    </a:p>
                  </a:txBody>
                  <a:tcPr>
                    <a:solidFill>
                      <a:srgbClr val="EAF1F9"/>
                    </a:solidFill>
                  </a:tcPr>
                </a:tc>
                <a:tc>
                  <a:txBody>
                    <a:bodyPr/>
                    <a:lstStyle/>
                    <a:p>
                      <a:r>
                        <a:rPr sz="1575" b="0">
                          <a:solidFill>
                            <a:srgbClr val="14284B"/>
                          </a:solidFill>
                          <a:latin typeface="Arial"/>
                          <a:ea typeface="Arial"/>
                          <a:cs typeface="Arial"/>
                        </a:rPr>
                        <a:t>0.393469</a:t>
                      </a:r>
                    </a:p>
                  </a:txBody>
                  <a:tcPr>
                    <a:solidFill>
                      <a:srgbClr val="EAF1F9"/>
                    </a:solidFill>
                  </a:tcPr>
                </a:tc>
                <a:extLst>
                  <a:ext uri="{0D108BD9-81ED-4DB2-BD59-A6C34878D82A}">
                    <a16:rowId xmlns:a16="http://schemas.microsoft.com/office/drawing/2014/main" val="10005"/>
                  </a:ext>
                </a:extLst>
              </a:tr>
              <a:tr h="373856">
                <a:tc>
                  <a:txBody>
                    <a:bodyPr/>
                    <a:lstStyle/>
                    <a:p>
                      <a:r>
                        <a:rPr sz="1575" b="0">
                          <a:solidFill>
                            <a:srgbClr val="14284B"/>
                          </a:solidFill>
                          <a:latin typeface="Arial"/>
                          <a:ea typeface="Arial"/>
                          <a:cs typeface="Arial"/>
                        </a:rPr>
                        <a:t>10</a:t>
                      </a:r>
                    </a:p>
                  </a:txBody>
                  <a:tcPr>
                    <a:solidFill>
                      <a:srgbClr val="FFFFFF"/>
                    </a:solidFill>
                  </a:tcPr>
                </a:tc>
                <a:tc>
                  <a:txBody>
                    <a:bodyPr/>
                    <a:lstStyle/>
                    <a:p>
                      <a:r>
                        <a:rPr sz="1575" b="0">
                          <a:solidFill>
                            <a:srgbClr val="14284B"/>
                          </a:solidFill>
                          <a:latin typeface="Arial"/>
                          <a:ea typeface="Arial"/>
                          <a:cs typeface="Arial"/>
                        </a:rPr>
                        <a:t>1.000000</a:t>
                      </a:r>
                    </a:p>
                  </a:txBody>
                  <a:tcPr>
                    <a:solidFill>
                      <a:srgbClr val="FFFFFF"/>
                    </a:solidFill>
                  </a:tcPr>
                </a:tc>
                <a:tc>
                  <a:txBody>
                    <a:bodyPr/>
                    <a:lstStyle/>
                    <a:p>
                      <a:r>
                        <a:rPr sz="1575" b="0">
                          <a:solidFill>
                            <a:srgbClr val="14284B"/>
                          </a:solidFill>
                          <a:latin typeface="Arial"/>
                          <a:ea typeface="Arial"/>
                          <a:cs typeface="Arial"/>
                        </a:rPr>
                        <a:t>0.965032</a:t>
                      </a:r>
                    </a:p>
                  </a:txBody>
                  <a:tcPr>
                    <a:solidFill>
                      <a:srgbClr val="FFFFFF"/>
                    </a:solidFill>
                  </a:tcPr>
                </a:tc>
                <a:tc>
                  <a:txBody>
                    <a:bodyPr/>
                    <a:lstStyle/>
                    <a:p>
                      <a:r>
                        <a:rPr sz="1575" b="0">
                          <a:solidFill>
                            <a:srgbClr val="14284B"/>
                          </a:solidFill>
                          <a:latin typeface="Arial"/>
                          <a:ea typeface="Arial"/>
                          <a:cs typeface="Arial"/>
                        </a:rPr>
                        <a:t>0.632121</a:t>
                      </a:r>
                    </a:p>
                  </a:txBody>
                  <a:tcPr>
                    <a:solidFill>
                      <a:srgbClr val="FFFFFF"/>
                    </a:solidFill>
                  </a:tcPr>
                </a:tc>
                <a:extLst>
                  <a:ext uri="{0D108BD9-81ED-4DB2-BD59-A6C34878D82A}">
                    <a16:rowId xmlns:a16="http://schemas.microsoft.com/office/drawing/2014/main" val="10006"/>
                  </a:ext>
                </a:extLst>
              </a:tr>
              <a:tr h="373856">
                <a:tc>
                  <a:txBody>
                    <a:bodyPr/>
                    <a:lstStyle/>
                    <a:p>
                      <a:r>
                        <a:rPr sz="1575" b="0">
                          <a:solidFill>
                            <a:srgbClr val="14284B"/>
                          </a:solidFill>
                          <a:latin typeface="Arial"/>
                          <a:ea typeface="Arial"/>
                          <a:cs typeface="Arial"/>
                        </a:rPr>
                        <a:t>30</a:t>
                      </a:r>
                    </a:p>
                  </a:txBody>
                  <a:tcPr>
                    <a:solidFill>
                      <a:srgbClr val="EAF1F9"/>
                    </a:solidFill>
                  </a:tcPr>
                </a:tc>
                <a:tc>
                  <a:txBody>
                    <a:bodyPr/>
                    <a:lstStyle/>
                    <a:p>
                      <a:r>
                        <a:rPr sz="1575" b="0">
                          <a:solidFill>
                            <a:srgbClr val="14284B"/>
                          </a:solidFill>
                          <a:latin typeface="Arial"/>
                          <a:ea typeface="Arial"/>
                          <a:cs typeface="Arial"/>
                        </a:rPr>
                        <a:t>1.000000</a:t>
                      </a:r>
                    </a:p>
                  </a:txBody>
                  <a:tcPr>
                    <a:solidFill>
                      <a:srgbClr val="EAF1F9"/>
                    </a:solidFill>
                  </a:tcPr>
                </a:tc>
                <a:tc>
                  <a:txBody>
                    <a:bodyPr/>
                    <a:lstStyle/>
                    <a:p>
                      <a:r>
                        <a:rPr sz="1575" b="0">
                          <a:solidFill>
                            <a:srgbClr val="14284B"/>
                          </a:solidFill>
                          <a:latin typeface="Arial"/>
                          <a:ea typeface="Arial"/>
                          <a:cs typeface="Arial"/>
                        </a:rPr>
                        <a:t>0.999957</a:t>
                      </a:r>
                    </a:p>
                  </a:txBody>
                  <a:tcPr>
                    <a:solidFill>
                      <a:srgbClr val="EAF1F9"/>
                    </a:solidFill>
                  </a:tcPr>
                </a:tc>
                <a:tc>
                  <a:txBody>
                    <a:bodyPr/>
                    <a:lstStyle/>
                    <a:p>
                      <a:r>
                        <a:rPr sz="1575" b="0">
                          <a:solidFill>
                            <a:srgbClr val="14284B"/>
                          </a:solidFill>
                          <a:latin typeface="Arial"/>
                          <a:ea typeface="Arial"/>
                          <a:cs typeface="Arial"/>
                        </a:rPr>
                        <a:t>0.950213</a:t>
                      </a:r>
                    </a:p>
                  </a:txBody>
                  <a:tcPr>
                    <a:solidFill>
                      <a:srgbClr val="EAF1F9"/>
                    </a:solidFill>
                  </a:tcPr>
                </a:tc>
                <a:extLst>
                  <a:ext uri="{0D108BD9-81ED-4DB2-BD59-A6C34878D82A}">
                    <a16:rowId xmlns:a16="http://schemas.microsoft.com/office/drawing/2014/main" val="10007"/>
                  </a:ext>
                </a:extLst>
              </a:tr>
            </a:tbl>
          </a:graphicData>
        </a:graphic>
      </p:graphicFrame>
      <p:sp>
        <p:nvSpPr>
          <p:cNvPr id="7" name="Rectangle 6">
            <a:extLst>
              <a:ext uri="{FF2B5EF4-FFF2-40B4-BE49-F238E27FC236}">
                <a16:creationId xmlns:a16="http://schemas.microsoft.com/office/drawing/2014/main" id="{70A6CCFE-1244-4F5E-8AB6-C8BD0D15EDAB}"/>
              </a:ext>
            </a:extLst>
          </p:cNvPr>
          <p:cNvSpPr>
            <a:spLocks noGrp="1"/>
          </p:cNvSpPr>
          <p:nvPr/>
        </p:nvSpPr>
        <p:spPr>
          <a:xfrm>
            <a:off x="552450" y="5715000"/>
            <a:ext cx="11087100" cy="619125"/>
          </a:xfrm>
          <a:prstGeom prst="rect">
            <a:avLst/>
          </a:prstGeom>
          <a:noFill/>
          <a:ln w="0">
            <a:noFill/>
            <a:prstDash val="solid"/>
          </a:ln>
        </p:spPr>
        <p:txBody>
          <a:bodyPr/>
          <a:lstStyle>
            <a:defPPr>
              <a:defRPr sz="1800" b="1">
                <a:solidFill>
                  <a:srgbClr val="2F6FB5"/>
                </a:solidFill>
                <a:latin typeface="Arial"/>
                <a:ea typeface="Arial"/>
                <a:cs typeface="Arial"/>
              </a:defRPr>
            </a:defPPr>
            <a:lvl1pPr>
              <a:buNone/>
              <a:defRPr sz="1800" b="1">
                <a:solidFill>
                  <a:srgbClr val="2F6FB5"/>
                </a:solidFill>
                <a:latin typeface="Arial"/>
                <a:ea typeface="Arial"/>
                <a:cs typeface="Arial"/>
              </a:defRPr>
            </a:lvl1pPr>
            <a:lvl2pPr>
              <a:buNone/>
              <a:defRPr sz="1800" b="1">
                <a:solidFill>
                  <a:srgbClr val="2F6FB5"/>
                </a:solidFill>
                <a:latin typeface="Arial"/>
                <a:ea typeface="Arial"/>
                <a:cs typeface="Arial"/>
              </a:defRPr>
            </a:lvl2pPr>
            <a:lvl3pPr>
              <a:buNone/>
              <a:defRPr sz="1800" b="1">
                <a:solidFill>
                  <a:srgbClr val="2F6FB5"/>
                </a:solidFill>
                <a:latin typeface="Arial"/>
                <a:ea typeface="Arial"/>
                <a:cs typeface="Arial"/>
              </a:defRPr>
            </a:lvl3pPr>
            <a:lvl4pPr>
              <a:buNone/>
              <a:defRPr sz="1800" b="1">
                <a:solidFill>
                  <a:srgbClr val="2F6FB5"/>
                </a:solidFill>
                <a:latin typeface="Arial"/>
                <a:ea typeface="Arial"/>
                <a:cs typeface="Arial"/>
              </a:defRPr>
            </a:lvl4pPr>
            <a:lvl5pPr>
              <a:buNone/>
              <a:defRPr sz="1800" b="1">
                <a:solidFill>
                  <a:srgbClr val="2F6FB5"/>
                </a:solidFill>
                <a:latin typeface="Arial"/>
                <a:ea typeface="Arial"/>
                <a:cs typeface="Arial"/>
              </a:defRPr>
            </a:lvl5pPr>
            <a:lvl6pPr>
              <a:buNone/>
              <a:defRPr sz="1800" b="1">
                <a:solidFill>
                  <a:srgbClr val="2F6FB5"/>
                </a:solidFill>
                <a:latin typeface="Arial"/>
                <a:ea typeface="Arial"/>
                <a:cs typeface="Arial"/>
              </a:defRPr>
            </a:lvl6pPr>
            <a:lvl7pPr>
              <a:buNone/>
              <a:defRPr sz="1800" b="1">
                <a:solidFill>
                  <a:srgbClr val="2F6FB5"/>
                </a:solidFill>
                <a:latin typeface="Arial"/>
                <a:ea typeface="Arial"/>
                <a:cs typeface="Arial"/>
              </a:defRPr>
            </a:lvl7pPr>
            <a:lvl8pPr>
              <a:buNone/>
              <a:defRPr sz="1800" b="1">
                <a:solidFill>
                  <a:srgbClr val="2F6FB5"/>
                </a:solidFill>
                <a:latin typeface="Arial"/>
                <a:ea typeface="Arial"/>
                <a:cs typeface="Arial"/>
              </a:defRPr>
            </a:lvl8pPr>
            <a:lvl9pPr>
              <a:buNone/>
              <a:defRPr sz="1800" b="1">
                <a:solidFill>
                  <a:srgbClr val="2F6FB5"/>
                </a:solidFill>
                <a:latin typeface="Arial"/>
                <a:ea typeface="Arial"/>
                <a:cs typeface="Arial"/>
              </a:defRPr>
            </a:lvl9pPr>
          </a:lstStyle>
          <a:p>
            <a:pPr>
              <a:buNone/>
              <a:defRPr sz="1800" b="1">
                <a:solidFill>
                  <a:srgbClr val="2F6FB5"/>
                </a:solidFill>
                <a:latin typeface="Arial"/>
                <a:ea typeface="Arial"/>
                <a:cs typeface="Arial"/>
              </a:defRPr>
            </a:pPr>
            <a:r>
              <a:rPr sz="1800" b="1">
                <a:solidFill>
                  <a:srgbClr val="2F6FB5"/>
                </a:solidFill>
                <a:latin typeface="Arial"/>
                <a:ea typeface="Arial"/>
                <a:cs typeface="Arial"/>
              </a:rPr>
              <a:t>At 5 seconds: small sphere ≈ 100%, cylinder = 81.30%, large sphere = 39.35%. A displayed 1.000000 is rounded, not exact equality.</a:t>
            </a:r>
          </a:p>
        </p:txBody>
      </p:sp>
      <p:sp>
        <p:nvSpPr>
          <p:cNvPr id="8" name="Rectangle 7">
            <a:extLst>
              <a:ext uri="{FF2B5EF4-FFF2-40B4-BE49-F238E27FC236}">
                <a16:creationId xmlns:a16="http://schemas.microsoft.com/office/drawing/2014/main" id="{AA2DC114-8316-4A74-9A20-AFA0A43C703B}"/>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16</a:t>
            </a:r>
          </a:p>
        </p:txBody>
      </p:sp>
    </p:spTree>
    <p:extLst>
      <p:ext uri="{BB962C8B-B14F-4D97-AF65-F5344CB8AC3E}">
        <p14:creationId xmlns:p14="http://schemas.microsoft.com/office/powerpoint/2010/main" val="114999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FA1909C-BB1C-4B54-A93E-EE540CB396E0}"/>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3A78297D-5310-4D2A-9C47-EF50CEBE4D4A}"/>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OCTAVE AND RESULTS</a:t>
            </a:r>
            <a:endParaRPr sz="1100"/>
          </a:p>
        </p:txBody>
      </p:sp>
      <p:sp>
        <p:nvSpPr>
          <p:cNvPr id="4" name="Text 2">
            <a:extLst>
              <a:ext uri="{FF2B5EF4-FFF2-40B4-BE49-F238E27FC236}">
                <a16:creationId xmlns:a16="http://schemas.microsoft.com/office/drawing/2014/main" id="{C97A682B-880F-47A2-B167-CC9E8B0A2DF7}"/>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a:solidFill>
                  <a:srgbClr val="14284B"/>
                </a:solidFill>
                <a:latin typeface="Georgia"/>
                <a:ea typeface="Georgia"/>
                <a:cs typeface="Georgia"/>
              </a:rPr>
              <a:t>Reading Graph 1: Which Cell Takes Up Faster?</a:t>
            </a:r>
            <a:endParaRPr sz="2700"/>
          </a:p>
        </p:txBody>
      </p:sp>
      <p:sp>
        <p:nvSpPr>
          <p:cNvPr id="5" name="Shape 3">
            <a:extLst>
              <a:ext uri="{FF2B5EF4-FFF2-40B4-BE49-F238E27FC236}">
                <a16:creationId xmlns:a16="http://schemas.microsoft.com/office/drawing/2014/main" id="{8735A144-A93E-4806-B349-A36C16B06AB7}"/>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EC21DEA6-BB1B-4969-9479-1733EC36B5B9}"/>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51C6266A-FF7C-47B2-9108-3A3135371774}"/>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17</a:t>
            </a:r>
            <a:endParaRPr sz="1000"/>
          </a:p>
        </p:txBody>
      </p:sp>
      <p:sp>
        <p:nvSpPr>
          <p:cNvPr id="9" name="Shape 7">
            <a:extLst>
              <a:ext uri="{FF2B5EF4-FFF2-40B4-BE49-F238E27FC236}">
                <a16:creationId xmlns:a16="http://schemas.microsoft.com/office/drawing/2014/main" id="{F0DD4A38-EDF3-4655-A163-54A4F71FEB2B}"/>
              </a:ext>
            </a:extLst>
          </p:cNvPr>
          <p:cNvSpPr>
            <a:spLocks noGrp="1"/>
          </p:cNvSpPr>
          <p:nvPr/>
        </p:nvSpPr>
        <p:spPr>
          <a:xfrm>
            <a:off x="548640" y="1508760"/>
            <a:ext cx="6766560" cy="4663440"/>
          </a:xfrm>
          <a:prstGeom prst="rect">
            <a:avLst/>
          </a:prstGeom>
          <a:solidFill>
            <a:srgbClr val="FFFFFF"/>
          </a:solidFill>
          <a:ln w="12700">
            <a:solidFill>
              <a:srgbClr val="CBD6E3"/>
            </a:solidFill>
            <a:prstDash val="solid"/>
          </a:ln>
        </p:spPr>
      </p:sp>
      <p:sp>
        <p:nvSpPr>
          <p:cNvPr id="11" name="Shape 8">
            <a:extLst>
              <a:ext uri="{FF2B5EF4-FFF2-40B4-BE49-F238E27FC236}">
                <a16:creationId xmlns:a16="http://schemas.microsoft.com/office/drawing/2014/main" id="{C29BEF21-047F-4C05-BA5C-078FC6D2DC38}"/>
              </a:ext>
            </a:extLst>
          </p:cNvPr>
          <p:cNvSpPr>
            <a:spLocks noGrp="1"/>
          </p:cNvSpPr>
          <p:nvPr/>
        </p:nvSpPr>
        <p:spPr>
          <a:xfrm>
            <a:off x="7589520" y="1508760"/>
            <a:ext cx="4050792" cy="2651760"/>
          </a:xfrm>
          <a:prstGeom prst="rect">
            <a:avLst/>
          </a:prstGeom>
          <a:solidFill>
            <a:srgbClr val="EAF2FB"/>
          </a:solidFill>
          <a:ln w="12700">
            <a:solidFill>
              <a:srgbClr val="EAF2FB"/>
            </a:solidFill>
            <a:prstDash val="solid"/>
          </a:ln>
        </p:spPr>
      </p:sp>
      <p:sp>
        <p:nvSpPr>
          <p:cNvPr id="12" name="Shape 9">
            <a:extLst>
              <a:ext uri="{FF2B5EF4-FFF2-40B4-BE49-F238E27FC236}">
                <a16:creationId xmlns:a16="http://schemas.microsoft.com/office/drawing/2014/main" id="{F4EFF495-2B9D-4C3F-894F-9570B62F28AE}"/>
              </a:ext>
            </a:extLst>
          </p:cNvPr>
          <p:cNvSpPr>
            <a:spLocks noGrp="1"/>
          </p:cNvSpPr>
          <p:nvPr/>
        </p:nvSpPr>
        <p:spPr>
          <a:xfrm>
            <a:off x="7589520" y="1508760"/>
            <a:ext cx="82296" cy="2651760"/>
          </a:xfrm>
          <a:prstGeom prst="rect">
            <a:avLst/>
          </a:prstGeom>
          <a:solidFill>
            <a:srgbClr val="2F6FB5"/>
          </a:solidFill>
          <a:ln w="12700">
            <a:solidFill>
              <a:srgbClr val="2F6FB5"/>
            </a:solidFill>
            <a:prstDash val="solid"/>
          </a:ln>
        </p:spPr>
      </p:sp>
      <p:sp>
        <p:nvSpPr>
          <p:cNvPr id="13" name="Text 10">
            <a:extLst>
              <a:ext uri="{FF2B5EF4-FFF2-40B4-BE49-F238E27FC236}">
                <a16:creationId xmlns:a16="http://schemas.microsoft.com/office/drawing/2014/main" id="{814F2B33-D1BD-4E4A-A452-7DA359940D9B}"/>
              </a:ext>
            </a:extLst>
          </p:cNvPr>
          <p:cNvSpPr>
            <a:spLocks noGrp="1"/>
          </p:cNvSpPr>
          <p:nvPr/>
        </p:nvSpPr>
        <p:spPr>
          <a:xfrm>
            <a:off x="7863840" y="1645920"/>
            <a:ext cx="3593592" cy="320040"/>
          </a:xfrm>
          <a:prstGeom prst="rect">
            <a:avLst/>
          </a:prstGeom>
          <a:noFill/>
        </p:spPr>
        <p:txBody>
          <a:bodyPr wrap="square" lIns="0" tIns="0" rIns="0" bIns="0" anchor="t"/>
          <a:lstStyle/>
          <a:p>
            <a:pPr marL="0" indent="0">
              <a:buNone/>
            </a:pPr>
            <a:r>
              <a:rPr sz="1500" b="1">
                <a:solidFill>
                  <a:srgbClr val="14284B"/>
                </a:solidFill>
                <a:latin typeface="Georgia"/>
                <a:ea typeface="Georgia"/>
                <a:cs typeface="Georgia"/>
              </a:rPr>
              <a:t>Compare at the same time</a:t>
            </a:r>
            <a:endParaRPr sz="1500"/>
          </a:p>
        </p:txBody>
      </p:sp>
      <p:sp>
        <p:nvSpPr>
          <p:cNvPr id="14" name="Text 11">
            <a:extLst>
              <a:ext uri="{FF2B5EF4-FFF2-40B4-BE49-F238E27FC236}">
                <a16:creationId xmlns:a16="http://schemas.microsoft.com/office/drawing/2014/main" id="{E54C1DC2-477C-454A-B3BE-8BC7EED72C8C}"/>
              </a:ext>
            </a:extLst>
          </p:cNvPr>
          <p:cNvSpPr>
            <a:spLocks noGrp="1"/>
          </p:cNvSpPr>
          <p:nvPr/>
        </p:nvSpPr>
        <p:spPr>
          <a:xfrm>
            <a:off x="7863840" y="2039112"/>
            <a:ext cx="3547872" cy="2011680"/>
          </a:xfrm>
          <a:prstGeom prst="rect">
            <a:avLst/>
          </a:prstGeom>
          <a:noFill/>
        </p:spPr>
        <p:txBody>
          <a:bodyPr wrap="square" lIns="0" tIns="0" rIns="0" bIns="0" anchor="t"/>
          <a:lstStyle/>
          <a:p>
            <a:pPr marL="0" indent="0">
              <a:buNone/>
            </a:pPr>
            <a:r>
              <a:rPr sz="1350">
                <a:solidFill>
                  <a:srgbClr val="3E4C63"/>
                </a:solidFill>
                <a:latin typeface="Arial"/>
                <a:ea typeface="Arial"/>
                <a:cs typeface="Arial"/>
              </a:rPr>
              <a:t>At 5 seconds, the thin cylinder has reached 81.3% of the outside concentration. The equal-volume sphere has reached 39.3%. The cylinder’s curve rises sooner because it has more surface area per unit volume. The small sphere approaches the outside concentration even sooner.</a:t>
            </a:r>
            <a:endParaRPr sz="1350"/>
          </a:p>
        </p:txBody>
      </p:sp>
      <p:sp>
        <p:nvSpPr>
          <p:cNvPr id="15" name="Shape 12">
            <a:extLst>
              <a:ext uri="{FF2B5EF4-FFF2-40B4-BE49-F238E27FC236}">
                <a16:creationId xmlns:a16="http://schemas.microsoft.com/office/drawing/2014/main" id="{EF2564C5-C2DB-4C16-B4CE-C60FA3B6ACAE}"/>
              </a:ext>
            </a:extLst>
          </p:cNvPr>
          <p:cNvSpPr>
            <a:spLocks noGrp="1"/>
          </p:cNvSpPr>
          <p:nvPr/>
        </p:nvSpPr>
        <p:spPr>
          <a:xfrm>
            <a:off x="7589520" y="4343400"/>
            <a:ext cx="4050792" cy="1828800"/>
          </a:xfrm>
          <a:prstGeom prst="rect">
            <a:avLst/>
          </a:prstGeom>
          <a:solidFill>
            <a:srgbClr val="EAF2FB"/>
          </a:solidFill>
          <a:ln w="12700">
            <a:solidFill>
              <a:srgbClr val="EAF2FB"/>
            </a:solidFill>
            <a:prstDash val="solid"/>
          </a:ln>
        </p:spPr>
      </p:sp>
      <p:sp>
        <p:nvSpPr>
          <p:cNvPr id="16" name="Shape 13">
            <a:extLst>
              <a:ext uri="{FF2B5EF4-FFF2-40B4-BE49-F238E27FC236}">
                <a16:creationId xmlns:a16="http://schemas.microsoft.com/office/drawing/2014/main" id="{613E7B33-B532-4EE6-A9BE-FF6116CD27CD}"/>
              </a:ext>
            </a:extLst>
          </p:cNvPr>
          <p:cNvSpPr>
            <a:spLocks noGrp="1"/>
          </p:cNvSpPr>
          <p:nvPr/>
        </p:nvSpPr>
        <p:spPr>
          <a:xfrm>
            <a:off x="7589520" y="4343400"/>
            <a:ext cx="82296" cy="1828800"/>
          </a:xfrm>
          <a:prstGeom prst="rect">
            <a:avLst/>
          </a:prstGeom>
          <a:solidFill>
            <a:srgbClr val="2F6FB5"/>
          </a:solidFill>
          <a:ln w="12700">
            <a:solidFill>
              <a:srgbClr val="2F6FB5"/>
            </a:solidFill>
            <a:prstDash val="solid"/>
          </a:ln>
        </p:spPr>
      </p:sp>
      <p:sp>
        <p:nvSpPr>
          <p:cNvPr id="17" name="Text 14">
            <a:extLst>
              <a:ext uri="{FF2B5EF4-FFF2-40B4-BE49-F238E27FC236}">
                <a16:creationId xmlns:a16="http://schemas.microsoft.com/office/drawing/2014/main" id="{7A7794FF-4BC6-4123-8DA0-5485A128AA43}"/>
              </a:ext>
            </a:extLst>
          </p:cNvPr>
          <p:cNvSpPr>
            <a:spLocks noGrp="1"/>
          </p:cNvSpPr>
          <p:nvPr/>
        </p:nvSpPr>
        <p:spPr>
          <a:xfrm>
            <a:off x="7863840" y="4480560"/>
            <a:ext cx="3593592" cy="320040"/>
          </a:xfrm>
          <a:prstGeom prst="rect">
            <a:avLst/>
          </a:prstGeom>
          <a:noFill/>
        </p:spPr>
        <p:txBody>
          <a:bodyPr wrap="square" lIns="0" tIns="0" rIns="0" bIns="0" anchor="t"/>
          <a:lstStyle/>
          <a:p>
            <a:pPr marL="0" indent="0">
              <a:buNone/>
            </a:pPr>
            <a:r>
              <a:rPr sz="1500" b="1">
                <a:solidFill>
                  <a:srgbClr val="14284B"/>
                </a:solidFill>
                <a:latin typeface="Georgia"/>
                <a:ea typeface="Georgia"/>
                <a:cs typeface="Georgia"/>
              </a:rPr>
              <a:t>Why do the curves flatten?</a:t>
            </a:r>
            <a:endParaRPr sz="1500"/>
          </a:p>
        </p:txBody>
      </p:sp>
      <p:sp>
        <p:nvSpPr>
          <p:cNvPr id="18" name="Text 15">
            <a:extLst>
              <a:ext uri="{FF2B5EF4-FFF2-40B4-BE49-F238E27FC236}">
                <a16:creationId xmlns:a16="http://schemas.microsoft.com/office/drawing/2014/main" id="{126B54A5-4C98-41E8-83F3-59B172605526}"/>
              </a:ext>
            </a:extLst>
          </p:cNvPr>
          <p:cNvSpPr>
            <a:spLocks noGrp="1"/>
          </p:cNvSpPr>
          <p:nvPr/>
        </p:nvSpPr>
        <p:spPr>
          <a:xfrm>
            <a:off x="7863840" y="4873752"/>
            <a:ext cx="3547872" cy="1188720"/>
          </a:xfrm>
          <a:prstGeom prst="rect">
            <a:avLst/>
          </a:prstGeom>
          <a:noFill/>
        </p:spPr>
        <p:txBody>
          <a:bodyPr wrap="square" lIns="0" tIns="0" rIns="0" bIns="0" anchor="t"/>
          <a:lstStyle/>
          <a:p>
            <a:pPr marL="0" indent="0">
              <a:buNone/>
            </a:pPr>
            <a:r>
              <a:rPr sz="1350">
                <a:solidFill>
                  <a:srgbClr val="3E4C63"/>
                </a:solidFill>
                <a:latin typeface="Arial"/>
                <a:ea typeface="Arial"/>
                <a:cs typeface="Arial"/>
              </a:rPr>
              <a:t>As the inside concentration rises, the difference between inside and outside becomes smaller. Nutrient entry slows, so every curve gradually levels off near C/Cout = 1.</a:t>
            </a:r>
            <a:endParaRPr sz="1350"/>
          </a:p>
        </p:txBody>
      </p:sp>
      <p:graphicFrame>
        <p:nvGraphicFramePr>
          <p:cNvPr id="19" name="Chart">
            <a:extLst>
              <a:ext uri="{FF2B5EF4-FFF2-40B4-BE49-F238E27FC236}">
                <a16:creationId xmlns:a16="http://schemas.microsoft.com/office/drawing/2014/main" id="{8052FB28-4634-4C9E-AF36-222416B3F9BA}"/>
              </a:ext>
            </a:extLst>
          </p:cNvPr>
          <p:cNvGraphicFramePr/>
          <p:nvPr/>
        </p:nvGraphicFramePr>
        <p:xfrm>
          <a:off x="666750" y="1714500"/>
          <a:ext cx="6477000" cy="4238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73107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3158184-CE15-463F-B648-7F8C4EDE50C7}"/>
              </a:ext>
            </a:extLst>
          </p:cNvPr>
          <p:cNvSpPr>
            <a:spLocks noGrp="1"/>
          </p:cNvSpPr>
          <p:nvPr/>
        </p:nvSpPr>
        <p:spPr>
          <a:xfrm>
            <a:off x="0" y="0"/>
            <a:ext cx="12192000" cy="128016"/>
          </a:xfrm>
          <a:prstGeom prst="rect">
            <a:avLst/>
          </a:prstGeom>
          <a:solidFill>
            <a:srgbClr val="14284B"/>
          </a:solidFill>
          <a:ln w="0">
            <a:noFill/>
            <a:prstDash val="solid"/>
          </a:ln>
        </p:spPr>
      </p:sp>
      <p:sp>
        <p:nvSpPr>
          <p:cNvPr id="2" name="Rectangle 1">
            <a:extLst>
              <a:ext uri="{FF2B5EF4-FFF2-40B4-BE49-F238E27FC236}">
                <a16:creationId xmlns:a16="http://schemas.microsoft.com/office/drawing/2014/main" id="{AC633374-3C5E-4E8F-8A67-AFCD0F32C220}"/>
              </a:ext>
            </a:extLst>
          </p:cNvPr>
          <p:cNvSpPr>
            <a:spLocks noGrp="1"/>
          </p:cNvSpPr>
          <p:nvPr/>
        </p:nvSpPr>
        <p:spPr>
          <a:xfrm>
            <a:off x="552450" y="333375"/>
            <a:ext cx="11049000" cy="266700"/>
          </a:xfrm>
          <a:prstGeom prst="rect">
            <a:avLst/>
          </a:prstGeom>
          <a:noFill/>
          <a:ln w="0">
            <a:noFill/>
            <a:prstDash val="solid"/>
          </a:ln>
        </p:spPr>
        <p:txBody>
          <a:bodyPr/>
          <a:lstStyle>
            <a:defPPr>
              <a:defRPr sz="1125" b="1">
                <a:solidFill>
                  <a:srgbClr val="2F6FB5"/>
                </a:solidFill>
                <a:latin typeface="Arial"/>
                <a:ea typeface="Arial"/>
                <a:cs typeface="Arial"/>
              </a:defRPr>
            </a:defPPr>
            <a:lvl1pPr>
              <a:buNone/>
              <a:defRPr sz="1125" b="1">
                <a:solidFill>
                  <a:srgbClr val="2F6FB5"/>
                </a:solidFill>
                <a:latin typeface="Arial"/>
                <a:ea typeface="Arial"/>
                <a:cs typeface="Arial"/>
              </a:defRPr>
            </a:lvl1pPr>
            <a:lvl2pPr>
              <a:buNone/>
              <a:defRPr sz="1125" b="1">
                <a:solidFill>
                  <a:srgbClr val="2F6FB5"/>
                </a:solidFill>
                <a:latin typeface="Arial"/>
                <a:ea typeface="Arial"/>
                <a:cs typeface="Arial"/>
              </a:defRPr>
            </a:lvl2pPr>
            <a:lvl3pPr>
              <a:buNone/>
              <a:defRPr sz="1125" b="1">
                <a:solidFill>
                  <a:srgbClr val="2F6FB5"/>
                </a:solidFill>
                <a:latin typeface="Arial"/>
                <a:ea typeface="Arial"/>
                <a:cs typeface="Arial"/>
              </a:defRPr>
            </a:lvl3pPr>
            <a:lvl4pPr>
              <a:buNone/>
              <a:defRPr sz="1125" b="1">
                <a:solidFill>
                  <a:srgbClr val="2F6FB5"/>
                </a:solidFill>
                <a:latin typeface="Arial"/>
                <a:ea typeface="Arial"/>
                <a:cs typeface="Arial"/>
              </a:defRPr>
            </a:lvl4pPr>
            <a:lvl5pPr>
              <a:buNone/>
              <a:defRPr sz="1125" b="1">
                <a:solidFill>
                  <a:srgbClr val="2F6FB5"/>
                </a:solidFill>
                <a:latin typeface="Arial"/>
                <a:ea typeface="Arial"/>
                <a:cs typeface="Arial"/>
              </a:defRPr>
            </a:lvl5pPr>
            <a:lvl6pPr>
              <a:buNone/>
              <a:defRPr sz="1125" b="1">
                <a:solidFill>
                  <a:srgbClr val="2F6FB5"/>
                </a:solidFill>
                <a:latin typeface="Arial"/>
                <a:ea typeface="Arial"/>
                <a:cs typeface="Arial"/>
              </a:defRPr>
            </a:lvl6pPr>
            <a:lvl7pPr>
              <a:buNone/>
              <a:defRPr sz="1125" b="1">
                <a:solidFill>
                  <a:srgbClr val="2F6FB5"/>
                </a:solidFill>
                <a:latin typeface="Arial"/>
                <a:ea typeface="Arial"/>
                <a:cs typeface="Arial"/>
              </a:defRPr>
            </a:lvl7pPr>
            <a:lvl8pPr>
              <a:buNone/>
              <a:defRPr sz="1125" b="1">
                <a:solidFill>
                  <a:srgbClr val="2F6FB5"/>
                </a:solidFill>
                <a:latin typeface="Arial"/>
                <a:ea typeface="Arial"/>
                <a:cs typeface="Arial"/>
              </a:defRPr>
            </a:lvl8pPr>
            <a:lvl9pPr>
              <a:buNone/>
              <a:defRPr sz="1125" b="1">
                <a:solidFill>
                  <a:srgbClr val="2F6FB5"/>
                </a:solidFill>
                <a:latin typeface="Arial"/>
                <a:ea typeface="Arial"/>
                <a:cs typeface="Arial"/>
              </a:defRPr>
            </a:lvl9pPr>
          </a:lstStyle>
          <a:p>
            <a:pPr>
              <a:buNone/>
              <a:defRPr sz="1125" b="1">
                <a:solidFill>
                  <a:srgbClr val="2F6FB5"/>
                </a:solidFill>
                <a:latin typeface="Arial"/>
                <a:ea typeface="Arial"/>
                <a:cs typeface="Arial"/>
              </a:defRPr>
            </a:pPr>
            <a:r>
              <a:rPr sz="1125" b="1">
                <a:solidFill>
                  <a:srgbClr val="2F6FB5"/>
                </a:solidFill>
                <a:latin typeface="Arial"/>
                <a:ea typeface="Arial"/>
                <a:cs typeface="Arial"/>
              </a:rPr>
              <a:t>OCTAVE AND RESULTS</a:t>
            </a:r>
          </a:p>
        </p:txBody>
      </p:sp>
      <p:sp>
        <p:nvSpPr>
          <p:cNvPr id="3" name="Rectangle 2">
            <a:extLst>
              <a:ext uri="{FF2B5EF4-FFF2-40B4-BE49-F238E27FC236}">
                <a16:creationId xmlns:a16="http://schemas.microsoft.com/office/drawing/2014/main" id="{F2DC55A8-E4E3-4925-BBB2-4A9AFC5A2BC0}"/>
              </a:ext>
            </a:extLst>
          </p:cNvPr>
          <p:cNvSpPr>
            <a:spLocks noGrp="1"/>
          </p:cNvSpPr>
          <p:nvPr/>
        </p:nvSpPr>
        <p:spPr>
          <a:xfrm>
            <a:off x="552450" y="723900"/>
            <a:ext cx="11049000" cy="619125"/>
          </a:xfrm>
          <a:prstGeom prst="rect">
            <a:avLst/>
          </a:prstGeom>
          <a:noFill/>
          <a:ln w="0">
            <a:noFill/>
            <a:prstDash val="solid"/>
          </a:ln>
        </p:spPr>
        <p:txBody>
          <a:bodyPr/>
          <a:lstStyle>
            <a:defPPr>
              <a:defRPr sz="2700" b="1">
                <a:solidFill>
                  <a:srgbClr val="14284B"/>
                </a:solidFill>
                <a:latin typeface="Georgia"/>
                <a:ea typeface="Georgia"/>
                <a:cs typeface="Georgia"/>
              </a:defRPr>
            </a:defPPr>
            <a:lvl1pPr>
              <a:buNone/>
              <a:defRPr sz="2700" b="1">
                <a:solidFill>
                  <a:srgbClr val="14284B"/>
                </a:solidFill>
                <a:latin typeface="Georgia"/>
                <a:ea typeface="Georgia"/>
                <a:cs typeface="Georgia"/>
              </a:defRPr>
            </a:lvl1pPr>
            <a:lvl2pPr>
              <a:buNone/>
              <a:defRPr sz="2700" b="1">
                <a:solidFill>
                  <a:srgbClr val="14284B"/>
                </a:solidFill>
                <a:latin typeface="Georgia"/>
                <a:ea typeface="Georgia"/>
                <a:cs typeface="Georgia"/>
              </a:defRPr>
            </a:lvl2pPr>
            <a:lvl3pPr>
              <a:buNone/>
              <a:defRPr sz="2700" b="1">
                <a:solidFill>
                  <a:srgbClr val="14284B"/>
                </a:solidFill>
                <a:latin typeface="Georgia"/>
                <a:ea typeface="Georgia"/>
                <a:cs typeface="Georgia"/>
              </a:defRPr>
            </a:lvl3pPr>
            <a:lvl4pPr>
              <a:buNone/>
              <a:defRPr sz="2700" b="1">
                <a:solidFill>
                  <a:srgbClr val="14284B"/>
                </a:solidFill>
                <a:latin typeface="Georgia"/>
                <a:ea typeface="Georgia"/>
                <a:cs typeface="Georgia"/>
              </a:defRPr>
            </a:lvl4pPr>
            <a:lvl5pPr>
              <a:buNone/>
              <a:defRPr sz="2700" b="1">
                <a:solidFill>
                  <a:srgbClr val="14284B"/>
                </a:solidFill>
                <a:latin typeface="Georgia"/>
                <a:ea typeface="Georgia"/>
                <a:cs typeface="Georgia"/>
              </a:defRPr>
            </a:lvl5pPr>
            <a:lvl6pPr>
              <a:buNone/>
              <a:defRPr sz="2700" b="1">
                <a:solidFill>
                  <a:srgbClr val="14284B"/>
                </a:solidFill>
                <a:latin typeface="Georgia"/>
                <a:ea typeface="Georgia"/>
                <a:cs typeface="Georgia"/>
              </a:defRPr>
            </a:lvl6pPr>
            <a:lvl7pPr>
              <a:buNone/>
              <a:defRPr sz="2700" b="1">
                <a:solidFill>
                  <a:srgbClr val="14284B"/>
                </a:solidFill>
                <a:latin typeface="Georgia"/>
                <a:ea typeface="Georgia"/>
                <a:cs typeface="Georgia"/>
              </a:defRPr>
            </a:lvl7pPr>
            <a:lvl8pPr>
              <a:buNone/>
              <a:defRPr sz="2700" b="1">
                <a:solidFill>
                  <a:srgbClr val="14284B"/>
                </a:solidFill>
                <a:latin typeface="Georgia"/>
                <a:ea typeface="Georgia"/>
                <a:cs typeface="Georgia"/>
              </a:defRPr>
            </a:lvl8pPr>
            <a:lvl9pPr>
              <a:buNone/>
              <a:defRPr sz="2700" b="1">
                <a:solidFill>
                  <a:srgbClr val="14284B"/>
                </a:solidFill>
                <a:latin typeface="Georgia"/>
                <a:ea typeface="Georgia"/>
                <a:cs typeface="Georgia"/>
              </a:defRPr>
            </a:lvl9pPr>
          </a:lstStyle>
          <a:p>
            <a:pPr>
              <a:buNone/>
              <a:defRPr sz="2700" b="1">
                <a:solidFill>
                  <a:srgbClr val="14284B"/>
                </a:solidFill>
                <a:latin typeface="Georgia"/>
                <a:ea typeface="Georgia"/>
                <a:cs typeface="Georgia"/>
              </a:defRPr>
            </a:pPr>
            <a:r>
              <a:rPr sz="2700" b="1">
                <a:solidFill>
                  <a:srgbClr val="14284B"/>
                </a:solidFill>
                <a:latin typeface="Georgia"/>
                <a:ea typeface="Georgia"/>
                <a:cs typeface="Georgia"/>
              </a:rPr>
              <a:t>Graph 2: Time to Reach 90% of Cout</a:t>
            </a:r>
          </a:p>
        </p:txBody>
      </p:sp>
      <p:sp>
        <p:nvSpPr>
          <p:cNvPr id="5" name="Rectangle 4">
            <a:extLst>
              <a:ext uri="{FF2B5EF4-FFF2-40B4-BE49-F238E27FC236}">
                <a16:creationId xmlns:a16="http://schemas.microsoft.com/office/drawing/2014/main" id="{9472E788-29EA-44D2-BF07-F9CE0AC1390F}"/>
              </a:ext>
            </a:extLst>
          </p:cNvPr>
          <p:cNvSpPr>
            <a:spLocks noGrp="1"/>
          </p:cNvSpPr>
          <p:nvPr/>
        </p:nvSpPr>
        <p:spPr>
          <a:xfrm>
            <a:off x="552450" y="1447800"/>
            <a:ext cx="11087100" cy="695325"/>
          </a:xfrm>
          <a:prstGeom prst="rect">
            <a:avLst/>
          </a:prstGeom>
          <a:noFill/>
          <a:ln w="0">
            <a:noFill/>
            <a:prstDash val="solid"/>
          </a:ln>
        </p:spPr>
        <p:txBody>
          <a:bodyPr/>
          <a:lstStyle>
            <a:defPPr>
              <a:defRPr sz="1875" b="0">
                <a:solidFill>
                  <a:srgbClr val="14284B"/>
                </a:solidFill>
                <a:latin typeface="Arial"/>
                <a:ea typeface="Arial"/>
                <a:cs typeface="Arial"/>
              </a:defRPr>
            </a:defPPr>
            <a:lvl1pPr>
              <a:buNone/>
              <a:defRPr sz="1875" b="0">
                <a:solidFill>
                  <a:srgbClr val="14284B"/>
                </a:solidFill>
                <a:latin typeface="Arial"/>
                <a:ea typeface="Arial"/>
                <a:cs typeface="Arial"/>
              </a:defRPr>
            </a:lvl1pPr>
            <a:lvl2pPr>
              <a:buNone/>
              <a:defRPr sz="1875" b="0">
                <a:solidFill>
                  <a:srgbClr val="14284B"/>
                </a:solidFill>
                <a:latin typeface="Arial"/>
                <a:ea typeface="Arial"/>
                <a:cs typeface="Arial"/>
              </a:defRPr>
            </a:lvl2pPr>
            <a:lvl3pPr>
              <a:buNone/>
              <a:defRPr sz="1875" b="0">
                <a:solidFill>
                  <a:srgbClr val="14284B"/>
                </a:solidFill>
                <a:latin typeface="Arial"/>
                <a:ea typeface="Arial"/>
                <a:cs typeface="Arial"/>
              </a:defRPr>
            </a:lvl3pPr>
            <a:lvl4pPr>
              <a:buNone/>
              <a:defRPr sz="1875" b="0">
                <a:solidFill>
                  <a:srgbClr val="14284B"/>
                </a:solidFill>
                <a:latin typeface="Arial"/>
                <a:ea typeface="Arial"/>
                <a:cs typeface="Arial"/>
              </a:defRPr>
            </a:lvl4pPr>
            <a:lvl5pPr>
              <a:buNone/>
              <a:defRPr sz="1875" b="0">
                <a:solidFill>
                  <a:srgbClr val="14284B"/>
                </a:solidFill>
                <a:latin typeface="Arial"/>
                <a:ea typeface="Arial"/>
                <a:cs typeface="Arial"/>
              </a:defRPr>
            </a:lvl5pPr>
            <a:lvl6pPr>
              <a:buNone/>
              <a:defRPr sz="1875" b="0">
                <a:solidFill>
                  <a:srgbClr val="14284B"/>
                </a:solidFill>
                <a:latin typeface="Arial"/>
                <a:ea typeface="Arial"/>
                <a:cs typeface="Arial"/>
              </a:defRPr>
            </a:lvl6pPr>
            <a:lvl7pPr>
              <a:buNone/>
              <a:defRPr sz="1875" b="0">
                <a:solidFill>
                  <a:srgbClr val="14284B"/>
                </a:solidFill>
                <a:latin typeface="Arial"/>
                <a:ea typeface="Arial"/>
                <a:cs typeface="Arial"/>
              </a:defRPr>
            </a:lvl7pPr>
            <a:lvl8pPr>
              <a:buNone/>
              <a:defRPr sz="1875" b="0">
                <a:solidFill>
                  <a:srgbClr val="14284B"/>
                </a:solidFill>
                <a:latin typeface="Arial"/>
                <a:ea typeface="Arial"/>
                <a:cs typeface="Arial"/>
              </a:defRPr>
            </a:lvl8pPr>
            <a:lvl9pPr>
              <a:buNone/>
              <a:defRPr sz="1875" b="0">
                <a:solidFill>
                  <a:srgbClr val="14284B"/>
                </a:solidFill>
                <a:latin typeface="Arial"/>
                <a:ea typeface="Arial"/>
                <a:cs typeface="Arial"/>
              </a:defRPr>
            </a:lvl9pPr>
          </a:lstStyle>
          <a:p>
            <a:pPr>
              <a:buNone/>
              <a:defRPr sz="1875" b="0">
                <a:solidFill>
                  <a:srgbClr val="14284B"/>
                </a:solidFill>
                <a:latin typeface="Arial"/>
                <a:ea typeface="Arial"/>
                <a:cs typeface="Arial"/>
              </a:defRPr>
            </a:pPr>
            <a:r>
              <a:rPr sz="1875" b="0">
                <a:solidFill>
                  <a:srgbClr val="14284B"/>
                </a:solidFill>
                <a:latin typeface="Arial"/>
                <a:ea typeface="Arial"/>
                <a:cs typeface="Arial"/>
              </a:rPr>
              <a:t>Time to reach C/Cout = 0.9 for each cell. A shorter bar means faster concentration rise under the same assumed permeability.</a:t>
            </a:r>
          </a:p>
        </p:txBody>
      </p:sp>
      <p:graphicFrame>
        <p:nvGraphicFramePr>
          <p:cNvPr id="6" name="Chart">
            <a:extLst>
              <a:ext uri="{FF2B5EF4-FFF2-40B4-BE49-F238E27FC236}">
                <a16:creationId xmlns:a16="http://schemas.microsoft.com/office/drawing/2014/main" id="{FE31070D-B4AC-4748-B8C7-F372DC82E45A}"/>
              </a:ext>
            </a:extLst>
          </p:cNvPr>
          <p:cNvGraphicFramePr/>
          <p:nvPr/>
        </p:nvGraphicFramePr>
        <p:xfrm>
          <a:off x="666750" y="2266950"/>
          <a:ext cx="10763250" cy="3381375"/>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28F71828-40AA-40ED-88BC-632242342BEB}"/>
              </a:ext>
            </a:extLst>
          </p:cNvPr>
          <p:cNvSpPr>
            <a:spLocks noGrp="1"/>
          </p:cNvSpPr>
          <p:nvPr/>
        </p:nvSpPr>
        <p:spPr>
          <a:xfrm>
            <a:off x="552450" y="5829300"/>
            <a:ext cx="11087100" cy="571500"/>
          </a:xfrm>
          <a:prstGeom prst="rect">
            <a:avLst/>
          </a:prstGeom>
          <a:noFill/>
          <a:ln w="0">
            <a:noFill/>
            <a:prstDash val="solid"/>
          </a:ln>
        </p:spPr>
        <p:txBody>
          <a:bodyPr/>
          <a:lstStyle>
            <a:defPPr>
              <a:defRPr sz="1800" b="1">
                <a:solidFill>
                  <a:srgbClr val="2F6FB5"/>
                </a:solidFill>
                <a:latin typeface="Arial"/>
                <a:ea typeface="Arial"/>
                <a:cs typeface="Arial"/>
              </a:defRPr>
            </a:defPPr>
            <a:lvl1pPr>
              <a:buNone/>
              <a:defRPr sz="1800" b="1">
                <a:solidFill>
                  <a:srgbClr val="2F6FB5"/>
                </a:solidFill>
                <a:latin typeface="Arial"/>
                <a:ea typeface="Arial"/>
                <a:cs typeface="Arial"/>
              </a:defRPr>
            </a:lvl1pPr>
            <a:lvl2pPr>
              <a:buNone/>
              <a:defRPr sz="1800" b="1">
                <a:solidFill>
                  <a:srgbClr val="2F6FB5"/>
                </a:solidFill>
                <a:latin typeface="Arial"/>
                <a:ea typeface="Arial"/>
                <a:cs typeface="Arial"/>
              </a:defRPr>
            </a:lvl2pPr>
            <a:lvl3pPr>
              <a:buNone/>
              <a:defRPr sz="1800" b="1">
                <a:solidFill>
                  <a:srgbClr val="2F6FB5"/>
                </a:solidFill>
                <a:latin typeface="Arial"/>
                <a:ea typeface="Arial"/>
                <a:cs typeface="Arial"/>
              </a:defRPr>
            </a:lvl3pPr>
            <a:lvl4pPr>
              <a:buNone/>
              <a:defRPr sz="1800" b="1">
                <a:solidFill>
                  <a:srgbClr val="2F6FB5"/>
                </a:solidFill>
                <a:latin typeface="Arial"/>
                <a:ea typeface="Arial"/>
                <a:cs typeface="Arial"/>
              </a:defRPr>
            </a:lvl4pPr>
            <a:lvl5pPr>
              <a:buNone/>
              <a:defRPr sz="1800" b="1">
                <a:solidFill>
                  <a:srgbClr val="2F6FB5"/>
                </a:solidFill>
                <a:latin typeface="Arial"/>
                <a:ea typeface="Arial"/>
                <a:cs typeface="Arial"/>
              </a:defRPr>
            </a:lvl5pPr>
            <a:lvl6pPr>
              <a:buNone/>
              <a:defRPr sz="1800" b="1">
                <a:solidFill>
                  <a:srgbClr val="2F6FB5"/>
                </a:solidFill>
                <a:latin typeface="Arial"/>
                <a:ea typeface="Arial"/>
                <a:cs typeface="Arial"/>
              </a:defRPr>
            </a:lvl6pPr>
            <a:lvl7pPr>
              <a:buNone/>
              <a:defRPr sz="1800" b="1">
                <a:solidFill>
                  <a:srgbClr val="2F6FB5"/>
                </a:solidFill>
                <a:latin typeface="Arial"/>
                <a:ea typeface="Arial"/>
                <a:cs typeface="Arial"/>
              </a:defRPr>
            </a:lvl7pPr>
            <a:lvl8pPr>
              <a:buNone/>
              <a:defRPr sz="1800" b="1">
                <a:solidFill>
                  <a:srgbClr val="2F6FB5"/>
                </a:solidFill>
                <a:latin typeface="Arial"/>
                <a:ea typeface="Arial"/>
                <a:cs typeface="Arial"/>
              </a:defRPr>
            </a:lvl8pPr>
            <a:lvl9pPr>
              <a:buNone/>
              <a:defRPr sz="1800" b="1">
                <a:solidFill>
                  <a:srgbClr val="2F6FB5"/>
                </a:solidFill>
                <a:latin typeface="Arial"/>
                <a:ea typeface="Arial"/>
                <a:cs typeface="Arial"/>
              </a:defRPr>
            </a:lvl9pPr>
          </a:lstStyle>
          <a:p>
            <a:pPr>
              <a:buNone/>
              <a:defRPr sz="1800" b="1">
                <a:solidFill>
                  <a:srgbClr val="2F6FB5"/>
                </a:solidFill>
                <a:latin typeface="Arial"/>
                <a:ea typeface="Arial"/>
                <a:cs typeface="Arial"/>
              </a:defRPr>
            </a:pPr>
            <a:r>
              <a:rPr sz="1800" b="1">
                <a:solidFill>
                  <a:srgbClr val="2F6FB5"/>
                </a:solidFill>
                <a:latin typeface="Arial"/>
                <a:ea typeface="Arial"/>
                <a:cs typeface="Arial"/>
              </a:rPr>
              <a:t>Equal-volume comparison: 23.026 ÷ 6.867 ≈ 3.35. The large sphere takes about 3.35 times as long as the cylinder.</a:t>
            </a:r>
          </a:p>
        </p:txBody>
      </p:sp>
      <p:sp>
        <p:nvSpPr>
          <p:cNvPr id="8" name="Rectangle 7">
            <a:extLst>
              <a:ext uri="{FF2B5EF4-FFF2-40B4-BE49-F238E27FC236}">
                <a16:creationId xmlns:a16="http://schemas.microsoft.com/office/drawing/2014/main" id="{C9729495-EC9B-4C0D-9AB0-EB3D8868CCC2}"/>
              </a:ext>
            </a:extLst>
          </p:cNvPr>
          <p:cNvSpPr>
            <a:spLocks noGrp="1"/>
          </p:cNvSpPr>
          <p:nvPr/>
        </p:nvSpPr>
        <p:spPr>
          <a:xfrm>
            <a:off x="10972800" y="6477000"/>
            <a:ext cx="666750" cy="238125"/>
          </a:xfrm>
          <a:prstGeom prst="rect">
            <a:avLst/>
          </a:prstGeom>
          <a:noFill/>
          <a:ln w="0">
            <a:noFill/>
            <a:prstDash val="solid"/>
          </a:ln>
        </p:spPr>
        <p:txBody>
          <a:bodyPr/>
          <a:lstStyle>
            <a:defPPr>
              <a:defRPr sz="1050" b="0">
                <a:solidFill>
                  <a:srgbClr val="61758A"/>
                </a:solidFill>
                <a:latin typeface="Arial"/>
                <a:ea typeface="Arial"/>
                <a:cs typeface="Arial"/>
              </a:defRPr>
            </a:defPPr>
            <a:lvl1pPr>
              <a:buNone/>
              <a:defRPr sz="1050" b="0">
                <a:solidFill>
                  <a:srgbClr val="61758A"/>
                </a:solidFill>
                <a:latin typeface="Arial"/>
                <a:ea typeface="Arial"/>
                <a:cs typeface="Arial"/>
              </a:defRPr>
            </a:lvl1pPr>
            <a:lvl2pPr>
              <a:buNone/>
              <a:defRPr sz="1050" b="0">
                <a:solidFill>
                  <a:srgbClr val="61758A"/>
                </a:solidFill>
                <a:latin typeface="Arial"/>
                <a:ea typeface="Arial"/>
                <a:cs typeface="Arial"/>
              </a:defRPr>
            </a:lvl2pPr>
            <a:lvl3pPr>
              <a:buNone/>
              <a:defRPr sz="1050" b="0">
                <a:solidFill>
                  <a:srgbClr val="61758A"/>
                </a:solidFill>
                <a:latin typeface="Arial"/>
                <a:ea typeface="Arial"/>
                <a:cs typeface="Arial"/>
              </a:defRPr>
            </a:lvl3pPr>
            <a:lvl4pPr>
              <a:buNone/>
              <a:defRPr sz="1050" b="0">
                <a:solidFill>
                  <a:srgbClr val="61758A"/>
                </a:solidFill>
                <a:latin typeface="Arial"/>
                <a:ea typeface="Arial"/>
                <a:cs typeface="Arial"/>
              </a:defRPr>
            </a:lvl4pPr>
            <a:lvl5pPr>
              <a:buNone/>
              <a:defRPr sz="1050" b="0">
                <a:solidFill>
                  <a:srgbClr val="61758A"/>
                </a:solidFill>
                <a:latin typeface="Arial"/>
                <a:ea typeface="Arial"/>
                <a:cs typeface="Arial"/>
              </a:defRPr>
            </a:lvl5pPr>
            <a:lvl6pPr>
              <a:buNone/>
              <a:defRPr sz="1050" b="0">
                <a:solidFill>
                  <a:srgbClr val="61758A"/>
                </a:solidFill>
                <a:latin typeface="Arial"/>
                <a:ea typeface="Arial"/>
                <a:cs typeface="Arial"/>
              </a:defRPr>
            </a:lvl6pPr>
            <a:lvl7pPr>
              <a:buNone/>
              <a:defRPr sz="1050" b="0">
                <a:solidFill>
                  <a:srgbClr val="61758A"/>
                </a:solidFill>
                <a:latin typeface="Arial"/>
                <a:ea typeface="Arial"/>
                <a:cs typeface="Arial"/>
              </a:defRPr>
            </a:lvl7pPr>
            <a:lvl8pPr>
              <a:buNone/>
              <a:defRPr sz="1050" b="0">
                <a:solidFill>
                  <a:srgbClr val="61758A"/>
                </a:solidFill>
                <a:latin typeface="Arial"/>
                <a:ea typeface="Arial"/>
                <a:cs typeface="Arial"/>
              </a:defRPr>
            </a:lvl8pPr>
            <a:lvl9pPr>
              <a:buNone/>
              <a:defRPr sz="1050" b="0">
                <a:solidFill>
                  <a:srgbClr val="61758A"/>
                </a:solidFill>
                <a:latin typeface="Arial"/>
                <a:ea typeface="Arial"/>
                <a:cs typeface="Arial"/>
              </a:defRPr>
            </a:lvl9pPr>
          </a:lstStyle>
          <a:p>
            <a:pPr>
              <a:buNone/>
              <a:defRPr sz="1050" b="0">
                <a:solidFill>
                  <a:srgbClr val="61758A"/>
                </a:solidFill>
                <a:latin typeface="Arial"/>
                <a:ea typeface="Arial"/>
                <a:cs typeface="Arial"/>
              </a:defRPr>
            </a:pPr>
            <a:r>
              <a:rPr sz="1050" b="0">
                <a:solidFill>
                  <a:srgbClr val="61758A"/>
                </a:solidFill>
                <a:latin typeface="Arial"/>
                <a:ea typeface="Arial"/>
                <a:cs typeface="Arial"/>
              </a:rPr>
              <a:t>18</a:t>
            </a:r>
          </a:p>
        </p:txBody>
      </p:sp>
    </p:spTree>
    <p:extLst>
      <p:ext uri="{BB962C8B-B14F-4D97-AF65-F5344CB8AC3E}">
        <p14:creationId xmlns:p14="http://schemas.microsoft.com/office/powerpoint/2010/main" val="675012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F5F9F52A-3A97-4FD2-B1EA-78901A09ADE4}"/>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766EB0AE-5D11-45BC-9F53-E1D2D4E51A8C}"/>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OCTAVE AND RESULTS</a:t>
            </a:r>
            <a:endParaRPr sz="1100"/>
          </a:p>
        </p:txBody>
      </p:sp>
      <p:sp>
        <p:nvSpPr>
          <p:cNvPr id="4" name="Text 2">
            <a:extLst>
              <a:ext uri="{FF2B5EF4-FFF2-40B4-BE49-F238E27FC236}">
                <a16:creationId xmlns:a16="http://schemas.microsoft.com/office/drawing/2014/main" id="{9339123A-E661-4C0D-96C4-27DD27E54487}"/>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a:solidFill>
                  <a:srgbClr val="14284B"/>
                </a:solidFill>
                <a:latin typeface="Georgia"/>
                <a:ea typeface="Georgia"/>
                <a:cs typeface="Georgia"/>
              </a:rPr>
              <a:t>What Do the Uptake Times Tell Us?</a:t>
            </a:r>
            <a:endParaRPr sz="2700"/>
          </a:p>
        </p:txBody>
      </p:sp>
      <p:sp>
        <p:nvSpPr>
          <p:cNvPr id="5" name="Shape 3">
            <a:extLst>
              <a:ext uri="{FF2B5EF4-FFF2-40B4-BE49-F238E27FC236}">
                <a16:creationId xmlns:a16="http://schemas.microsoft.com/office/drawing/2014/main" id="{ACABF3B1-2445-4138-8E09-489B2B6DC53C}"/>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24B23289-11B5-44DC-9223-5AB91D951FF9}"/>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F50CDD8E-C981-4D2D-9320-37C4C4030EC6}"/>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19</a:t>
            </a:r>
            <a:endParaRPr sz="1000"/>
          </a:p>
        </p:txBody>
      </p:sp>
      <p:graphicFrame>
        <p:nvGraphicFramePr>
          <p:cNvPr id="20" name="Table 0">
            <a:extLst>
              <a:ext uri="{FF2B5EF4-FFF2-40B4-BE49-F238E27FC236}">
                <a16:creationId xmlns:a16="http://schemas.microsoft.com/office/drawing/2014/main" id="{31D35FF9-6E44-4E5E-9298-9AB473B1A1B9}"/>
              </a:ext>
            </a:extLst>
          </p:cNvPr>
          <p:cNvGraphicFramePr/>
          <p:nvPr/>
        </p:nvGraphicFramePr>
        <p:xfrm>
          <a:off x="548640" y="1508760"/>
          <a:ext cx="11091672" cy="1965960"/>
        </p:xfrm>
        <a:graphic>
          <a:graphicData uri="http://schemas.openxmlformats.org/drawingml/2006/table">
            <a:tbl>
              <a:tblPr/>
              <a:tblGrid>
                <a:gridCol w="44805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gridCol w="1856232">
                  <a:extLst>
                    <a:ext uri="{9D8B030D-6E8A-4147-A177-3AD203B41FA5}">
                      <a16:colId xmlns:a16="http://schemas.microsoft.com/office/drawing/2014/main" val="20003"/>
                    </a:ext>
                  </a:extLst>
                </a:gridCol>
              </a:tblGrid>
              <a:tr h="457200">
                <a:tc>
                  <a:txBody>
                    <a:bodyPr/>
                    <a:lstStyle/>
                    <a:p>
                      <a:pPr marL="0" indent="0">
                        <a:buNone/>
                      </a:pPr>
                      <a:r>
                        <a:rPr sz="1300" b="1">
                          <a:solidFill>
                            <a:srgbClr val="FFFFFF"/>
                          </a:solidFill>
                          <a:latin typeface="Arial"/>
                          <a:ea typeface="Arial"/>
                          <a:cs typeface="Arial"/>
                        </a:rPr>
                        <a:t>Idealized cell</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tc>
                  <a:txBody>
                    <a:bodyPr/>
                    <a:lstStyle/>
                    <a:p>
                      <a:pPr marL="0" indent="0">
                        <a:buNone/>
                      </a:pPr>
                      <a:r>
                        <a:rPr sz="1300" b="1">
                          <a:solidFill>
                            <a:srgbClr val="FFFFFF"/>
                          </a:solidFill>
                          <a:latin typeface="Arial"/>
                          <a:ea typeface="Arial"/>
                          <a:cs typeface="Arial"/>
                        </a:rPr>
                        <a:t>S/V (µm⁻¹)</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tc>
                  <a:txBody>
                    <a:bodyPr/>
                    <a:lstStyle/>
                    <a:p>
                      <a:pPr marL="0" indent="0">
                        <a:buNone/>
                      </a:pPr>
                      <a:r>
                        <a:rPr sz="1300" b="1">
                          <a:solidFill>
                            <a:srgbClr val="FFFFFF"/>
                          </a:solidFill>
                          <a:latin typeface="Arial"/>
                          <a:ea typeface="Arial"/>
                          <a:cs typeface="Arial"/>
                        </a:rPr>
                        <a:t>τ = V/(PS)</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tc>
                  <a:txBody>
                    <a:bodyPr/>
                    <a:lstStyle/>
                    <a:p>
                      <a:pPr marL="0" indent="0">
                        <a:buNone/>
                      </a:pPr>
                      <a:r>
                        <a:rPr sz="1300" b="1">
                          <a:solidFill>
                            <a:srgbClr val="FFFFFF"/>
                          </a:solidFill>
                          <a:latin typeface="Arial"/>
                          <a:ea typeface="Arial"/>
                          <a:cs typeface="Arial"/>
                        </a:rPr>
                        <a:t>90% time</a:t>
                      </a:r>
                      <a:endParaRPr sz="130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14284B"/>
                    </a:solidFill>
                  </a:tcPr>
                </a:tc>
                <a:extLst>
                  <a:ext uri="{0D108BD9-81ED-4DB2-BD59-A6C34878D82A}">
                    <a16:rowId xmlns:a16="http://schemas.microsoft.com/office/drawing/2014/main" val="10000"/>
                  </a:ext>
                </a:extLst>
              </a:tr>
              <a:tr h="502920">
                <a:tc>
                  <a:txBody>
                    <a:bodyPr/>
                    <a:lstStyle/>
                    <a:p>
                      <a:pPr marL="0" indent="0">
                        <a:buNone/>
                      </a:pPr>
                      <a:r>
                        <a:rPr sz="1250" b="1">
                          <a:solidFill>
                            <a:srgbClr val="14284B"/>
                          </a:solidFill>
                          <a:latin typeface="Arial"/>
                          <a:ea typeface="Arial"/>
                          <a:cs typeface="Arial"/>
                        </a:rPr>
                        <a:t>Small sphere (radius 0.5 µm)</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6.0000</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0.167 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0.384 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extLst>
                  <a:ext uri="{0D108BD9-81ED-4DB2-BD59-A6C34878D82A}">
                    <a16:rowId xmlns:a16="http://schemas.microsoft.com/office/drawing/2014/main" val="10001"/>
                  </a:ext>
                </a:extLst>
              </a:tr>
              <a:tr h="502920">
                <a:tc>
                  <a:txBody>
                    <a:bodyPr/>
                    <a:lstStyle/>
                    <a:p>
                      <a:pPr marL="0" indent="0">
                        <a:buNone/>
                      </a:pPr>
                      <a:r>
                        <a:rPr sz="1250" b="1">
                          <a:solidFill>
                            <a:srgbClr val="14284B"/>
                          </a:solidFill>
                          <a:latin typeface="Arial"/>
                          <a:ea typeface="Arial"/>
                          <a:cs typeface="Arial"/>
                        </a:rPr>
                        <a:t>Root-hair-like cylinder (r = 6 µm, L = 1000 µm)</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0.3353</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2.982 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tc>
                  <a:txBody>
                    <a:bodyPr/>
                    <a:lstStyle/>
                    <a:p>
                      <a:pPr marL="0" indent="0">
                        <a:buNone/>
                      </a:pPr>
                      <a:r>
                        <a:rPr sz="1250">
                          <a:solidFill>
                            <a:srgbClr val="3E4C63"/>
                          </a:solidFill>
                          <a:latin typeface="Arial"/>
                          <a:ea typeface="Arial"/>
                          <a:cs typeface="Arial"/>
                        </a:rPr>
                        <a:t>6.867 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FFFFFF"/>
                    </a:solidFill>
                  </a:tcPr>
                </a:tc>
                <a:extLst>
                  <a:ext uri="{0D108BD9-81ED-4DB2-BD59-A6C34878D82A}">
                    <a16:rowId xmlns:a16="http://schemas.microsoft.com/office/drawing/2014/main" val="10002"/>
                  </a:ext>
                </a:extLst>
              </a:tr>
              <a:tr h="502920">
                <a:tc>
                  <a:txBody>
                    <a:bodyPr/>
                    <a:lstStyle/>
                    <a:p>
                      <a:pPr marL="0" indent="0">
                        <a:buNone/>
                      </a:pPr>
                      <a:r>
                        <a:rPr sz="1250" b="1">
                          <a:solidFill>
                            <a:srgbClr val="14284B"/>
                          </a:solidFill>
                          <a:latin typeface="Arial"/>
                          <a:ea typeface="Arial"/>
                          <a:cs typeface="Arial"/>
                        </a:rPr>
                        <a:t>Equal-volume sphere (radius 30 µm)</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0.1000</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10.000 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tc>
                  <a:txBody>
                    <a:bodyPr/>
                    <a:lstStyle/>
                    <a:p>
                      <a:pPr marL="0" indent="0">
                        <a:buNone/>
                      </a:pPr>
                      <a:r>
                        <a:rPr sz="1250">
                          <a:solidFill>
                            <a:srgbClr val="3E4C63"/>
                          </a:solidFill>
                          <a:latin typeface="Arial"/>
                          <a:ea typeface="Arial"/>
                          <a:cs typeface="Arial"/>
                        </a:rPr>
                        <a:t>23.026 s</a:t>
                      </a:r>
                      <a:endParaRPr sz="1250">
                        <a:latin typeface="Arial"/>
                        <a:ea typeface="Arial"/>
                        <a:cs typeface="Arial"/>
                      </a:endParaRPr>
                    </a:p>
                  </a:txBody>
                  <a:tcPr anchor="ctr">
                    <a:lnL w="9525" cmpd="sng">
                      <a:solidFill>
                        <a:srgbClr val="CBD6E3"/>
                      </a:solidFill>
                      <a:prstDash val="solid"/>
                    </a:lnL>
                    <a:lnR w="9525" cmpd="sng">
                      <a:solidFill>
                        <a:srgbClr val="CBD6E3"/>
                      </a:solidFill>
                      <a:prstDash val="solid"/>
                    </a:lnR>
                    <a:lnT w="9525" cmpd="sng">
                      <a:solidFill>
                        <a:srgbClr val="CBD6E3"/>
                      </a:solidFill>
                      <a:prstDash val="solid"/>
                    </a:lnT>
                    <a:lnB w="9525" cmpd="sng">
                      <a:solidFill>
                        <a:srgbClr val="CBD6E3"/>
                      </a:solidFill>
                      <a:prstDash val="solid"/>
                    </a:lnB>
                    <a:solidFill>
                      <a:srgbClr val="EAF2FB"/>
                    </a:solidFill>
                  </a:tcPr>
                </a:tc>
                <a:extLst>
                  <a:ext uri="{0D108BD9-81ED-4DB2-BD59-A6C34878D82A}">
                    <a16:rowId xmlns:a16="http://schemas.microsoft.com/office/drawing/2014/main" val="10003"/>
                  </a:ext>
                </a:extLst>
              </a:tr>
            </a:tbl>
          </a:graphicData>
        </a:graphic>
      </p:graphicFrame>
      <p:sp>
        <p:nvSpPr>
          <p:cNvPr id="10" name="Shape 7">
            <a:extLst>
              <a:ext uri="{FF2B5EF4-FFF2-40B4-BE49-F238E27FC236}">
                <a16:creationId xmlns:a16="http://schemas.microsoft.com/office/drawing/2014/main" id="{231900DC-A49A-485D-8CB0-FE4E1030A728}"/>
              </a:ext>
            </a:extLst>
          </p:cNvPr>
          <p:cNvSpPr>
            <a:spLocks noGrp="1"/>
          </p:cNvSpPr>
          <p:nvPr/>
        </p:nvSpPr>
        <p:spPr>
          <a:xfrm>
            <a:off x="548640" y="3703320"/>
            <a:ext cx="2514600" cy="2468880"/>
          </a:xfrm>
          <a:prstGeom prst="rect">
            <a:avLst/>
          </a:prstGeom>
          <a:solidFill>
            <a:srgbClr val="14284B"/>
          </a:solidFill>
          <a:ln w="12700">
            <a:solidFill>
              <a:srgbClr val="14284B"/>
            </a:solidFill>
            <a:prstDash val="solid"/>
          </a:ln>
        </p:spPr>
      </p:sp>
      <p:sp>
        <p:nvSpPr>
          <p:cNvPr id="11" name="Text 8">
            <a:extLst>
              <a:ext uri="{FF2B5EF4-FFF2-40B4-BE49-F238E27FC236}">
                <a16:creationId xmlns:a16="http://schemas.microsoft.com/office/drawing/2014/main" id="{A3D503A4-2BF9-4272-9FC8-945E6394E594}"/>
              </a:ext>
            </a:extLst>
          </p:cNvPr>
          <p:cNvSpPr>
            <a:spLocks noGrp="1"/>
          </p:cNvSpPr>
          <p:nvPr/>
        </p:nvSpPr>
        <p:spPr>
          <a:xfrm>
            <a:off x="640080" y="3931920"/>
            <a:ext cx="2331720" cy="822960"/>
          </a:xfrm>
          <a:prstGeom prst="rect">
            <a:avLst/>
          </a:prstGeom>
          <a:noFill/>
        </p:spPr>
        <p:txBody>
          <a:bodyPr wrap="square" lIns="0" tIns="0" rIns="0" bIns="0" anchor="ctr"/>
          <a:lstStyle/>
          <a:p>
            <a:pPr marL="0" indent="0" algn="ctr">
              <a:buNone/>
            </a:pPr>
            <a:r>
              <a:rPr sz="4400" b="1">
                <a:solidFill>
                  <a:srgbClr val="FFFFFF"/>
                </a:solidFill>
                <a:latin typeface="Georgia"/>
                <a:ea typeface="Georgia"/>
                <a:cs typeface="Georgia"/>
              </a:rPr>
              <a:t>3.35×</a:t>
            </a:r>
            <a:endParaRPr sz="4400"/>
          </a:p>
        </p:txBody>
      </p:sp>
      <p:sp>
        <p:nvSpPr>
          <p:cNvPr id="12" name="Text 9">
            <a:extLst>
              <a:ext uri="{FF2B5EF4-FFF2-40B4-BE49-F238E27FC236}">
                <a16:creationId xmlns:a16="http://schemas.microsoft.com/office/drawing/2014/main" id="{A2E04361-9095-4BF7-93A3-F46B5C811356}"/>
              </a:ext>
            </a:extLst>
          </p:cNvPr>
          <p:cNvSpPr>
            <a:spLocks noGrp="1"/>
          </p:cNvSpPr>
          <p:nvPr/>
        </p:nvSpPr>
        <p:spPr>
          <a:xfrm>
            <a:off x="777240" y="4846320"/>
            <a:ext cx="2057400" cy="1188720"/>
          </a:xfrm>
          <a:prstGeom prst="rect">
            <a:avLst/>
          </a:prstGeom>
          <a:noFill/>
        </p:spPr>
        <p:txBody>
          <a:bodyPr wrap="square" lIns="0" tIns="0" rIns="0" bIns="0" anchor="t"/>
          <a:lstStyle/>
          <a:p>
            <a:pPr marL="0" indent="0" algn="ctr">
              <a:buNone/>
            </a:pPr>
            <a:r>
              <a:rPr sz="1200">
                <a:solidFill>
                  <a:srgbClr val="CFE0F3"/>
                </a:solidFill>
                <a:latin typeface="Arial"/>
                <a:ea typeface="Arial"/>
                <a:cs typeface="Arial"/>
              </a:rPr>
              <a:t>longer to reach 90% for the equal-volume sphere than for the thin cylinder</a:t>
            </a:r>
            <a:endParaRPr sz="1200"/>
          </a:p>
        </p:txBody>
      </p:sp>
      <p:sp>
        <p:nvSpPr>
          <p:cNvPr id="13" name="Shape 10">
            <a:extLst>
              <a:ext uri="{FF2B5EF4-FFF2-40B4-BE49-F238E27FC236}">
                <a16:creationId xmlns:a16="http://schemas.microsoft.com/office/drawing/2014/main" id="{657F67B8-5351-4639-AE20-C12859DCEC34}"/>
              </a:ext>
            </a:extLst>
          </p:cNvPr>
          <p:cNvSpPr>
            <a:spLocks noGrp="1"/>
          </p:cNvSpPr>
          <p:nvPr/>
        </p:nvSpPr>
        <p:spPr>
          <a:xfrm>
            <a:off x="3246120" y="3703320"/>
            <a:ext cx="2514600" cy="2468880"/>
          </a:xfrm>
          <a:prstGeom prst="rect">
            <a:avLst/>
          </a:prstGeom>
          <a:solidFill>
            <a:srgbClr val="14284B"/>
          </a:solidFill>
          <a:ln w="12700">
            <a:solidFill>
              <a:srgbClr val="14284B"/>
            </a:solidFill>
            <a:prstDash val="solid"/>
          </a:ln>
        </p:spPr>
      </p:sp>
      <p:sp>
        <p:nvSpPr>
          <p:cNvPr id="14" name="Text 11">
            <a:extLst>
              <a:ext uri="{FF2B5EF4-FFF2-40B4-BE49-F238E27FC236}">
                <a16:creationId xmlns:a16="http://schemas.microsoft.com/office/drawing/2014/main" id="{C4F7D5AE-2F21-4BD9-91AB-D8DCEDC45574}"/>
              </a:ext>
            </a:extLst>
          </p:cNvPr>
          <p:cNvSpPr>
            <a:spLocks noGrp="1"/>
          </p:cNvSpPr>
          <p:nvPr/>
        </p:nvSpPr>
        <p:spPr>
          <a:xfrm>
            <a:off x="3337560" y="3931920"/>
            <a:ext cx="2331720" cy="822960"/>
          </a:xfrm>
          <a:prstGeom prst="rect">
            <a:avLst/>
          </a:prstGeom>
          <a:noFill/>
        </p:spPr>
        <p:txBody>
          <a:bodyPr wrap="square" lIns="0" tIns="0" rIns="0" bIns="0" anchor="ctr"/>
          <a:lstStyle/>
          <a:p>
            <a:pPr marL="0" indent="0" algn="ctr">
              <a:buNone/>
            </a:pPr>
            <a:r>
              <a:rPr sz="4400" b="1">
                <a:solidFill>
                  <a:srgbClr val="FFFFFF"/>
                </a:solidFill>
                <a:latin typeface="Georgia"/>
                <a:ea typeface="Georgia"/>
                <a:cs typeface="Georgia"/>
              </a:rPr>
              <a:t>3.35×</a:t>
            </a:r>
            <a:endParaRPr sz="4400"/>
          </a:p>
        </p:txBody>
      </p:sp>
      <p:sp>
        <p:nvSpPr>
          <p:cNvPr id="15" name="Text 12">
            <a:extLst>
              <a:ext uri="{FF2B5EF4-FFF2-40B4-BE49-F238E27FC236}">
                <a16:creationId xmlns:a16="http://schemas.microsoft.com/office/drawing/2014/main" id="{9D432787-534D-452F-92DC-1475EECEF173}"/>
              </a:ext>
            </a:extLst>
          </p:cNvPr>
          <p:cNvSpPr>
            <a:spLocks noGrp="1"/>
          </p:cNvSpPr>
          <p:nvPr/>
        </p:nvSpPr>
        <p:spPr>
          <a:xfrm>
            <a:off x="3474720" y="4846320"/>
            <a:ext cx="2057400" cy="1188720"/>
          </a:xfrm>
          <a:prstGeom prst="rect">
            <a:avLst/>
          </a:prstGeom>
          <a:noFill/>
        </p:spPr>
        <p:txBody>
          <a:bodyPr wrap="square" lIns="0" tIns="0" rIns="0" bIns="0" anchor="t"/>
          <a:lstStyle/>
          <a:p>
            <a:pPr marL="0" indent="0" algn="ctr">
              <a:buNone/>
            </a:pPr>
            <a:r>
              <a:rPr sz="1200">
                <a:solidFill>
                  <a:srgbClr val="CFE0F3"/>
                </a:solidFill>
                <a:latin typeface="Arial"/>
                <a:ea typeface="Arial"/>
                <a:cs typeface="Arial"/>
              </a:rPr>
              <a:t>more surface per unit volume in the cylinder, including both end faces</a:t>
            </a:r>
            <a:endParaRPr sz="1200"/>
          </a:p>
        </p:txBody>
      </p:sp>
      <p:sp>
        <p:nvSpPr>
          <p:cNvPr id="16" name="Shape 13">
            <a:extLst>
              <a:ext uri="{FF2B5EF4-FFF2-40B4-BE49-F238E27FC236}">
                <a16:creationId xmlns:a16="http://schemas.microsoft.com/office/drawing/2014/main" id="{6B262B24-E35B-4769-ABF2-3866CCDDD112}"/>
              </a:ext>
            </a:extLst>
          </p:cNvPr>
          <p:cNvSpPr>
            <a:spLocks noGrp="1"/>
          </p:cNvSpPr>
          <p:nvPr/>
        </p:nvSpPr>
        <p:spPr>
          <a:xfrm>
            <a:off x="5943600" y="3703320"/>
            <a:ext cx="5696712" cy="2468880"/>
          </a:xfrm>
          <a:prstGeom prst="rect">
            <a:avLst/>
          </a:prstGeom>
          <a:solidFill>
            <a:srgbClr val="EAF2FB"/>
          </a:solidFill>
          <a:ln w="12700">
            <a:solidFill>
              <a:srgbClr val="EAF2FB"/>
            </a:solidFill>
            <a:prstDash val="solid"/>
          </a:ln>
        </p:spPr>
      </p:sp>
      <p:sp>
        <p:nvSpPr>
          <p:cNvPr id="17" name="Shape 14">
            <a:extLst>
              <a:ext uri="{FF2B5EF4-FFF2-40B4-BE49-F238E27FC236}">
                <a16:creationId xmlns:a16="http://schemas.microsoft.com/office/drawing/2014/main" id="{0A403152-2BB3-445A-BE83-50F0FB48BD77}"/>
              </a:ext>
            </a:extLst>
          </p:cNvPr>
          <p:cNvSpPr>
            <a:spLocks noGrp="1"/>
          </p:cNvSpPr>
          <p:nvPr/>
        </p:nvSpPr>
        <p:spPr>
          <a:xfrm>
            <a:off x="5943600" y="3703320"/>
            <a:ext cx="82296" cy="2468880"/>
          </a:xfrm>
          <a:prstGeom prst="rect">
            <a:avLst/>
          </a:prstGeom>
          <a:solidFill>
            <a:srgbClr val="2F6FB5"/>
          </a:solidFill>
          <a:ln w="12700">
            <a:solidFill>
              <a:srgbClr val="2F6FB5"/>
            </a:solidFill>
            <a:prstDash val="solid"/>
          </a:ln>
        </p:spPr>
      </p:sp>
      <p:sp>
        <p:nvSpPr>
          <p:cNvPr id="18" name="Text 15">
            <a:extLst>
              <a:ext uri="{FF2B5EF4-FFF2-40B4-BE49-F238E27FC236}">
                <a16:creationId xmlns:a16="http://schemas.microsoft.com/office/drawing/2014/main" id="{0532D2AB-8DD6-470D-ACB2-FABB40D64717}"/>
              </a:ext>
            </a:extLst>
          </p:cNvPr>
          <p:cNvSpPr>
            <a:spLocks noGrp="1"/>
          </p:cNvSpPr>
          <p:nvPr/>
        </p:nvSpPr>
        <p:spPr>
          <a:xfrm>
            <a:off x="6217920" y="3840480"/>
            <a:ext cx="5239512" cy="320040"/>
          </a:xfrm>
          <a:prstGeom prst="rect">
            <a:avLst/>
          </a:prstGeom>
          <a:noFill/>
        </p:spPr>
        <p:txBody>
          <a:bodyPr wrap="square" lIns="0" tIns="0" rIns="0" bIns="0" anchor="t"/>
          <a:lstStyle/>
          <a:p>
            <a:pPr marL="0" indent="0">
              <a:buNone/>
            </a:pPr>
            <a:r>
              <a:rPr sz="1500" b="1">
                <a:solidFill>
                  <a:srgbClr val="14284B"/>
                </a:solidFill>
                <a:latin typeface="Georgia"/>
                <a:ea typeface="Georgia"/>
                <a:cs typeface="Georgia"/>
              </a:rPr>
              <a:t>Why the cylinder is quicker</a:t>
            </a:r>
            <a:endParaRPr sz="1500"/>
          </a:p>
        </p:txBody>
      </p:sp>
      <p:sp>
        <p:nvSpPr>
          <p:cNvPr id="19" name="Text 16">
            <a:extLst>
              <a:ext uri="{FF2B5EF4-FFF2-40B4-BE49-F238E27FC236}">
                <a16:creationId xmlns:a16="http://schemas.microsoft.com/office/drawing/2014/main" id="{84098B54-292F-482D-9CF6-63E898E41110}"/>
              </a:ext>
            </a:extLst>
          </p:cNvPr>
          <p:cNvSpPr>
            <a:spLocks noGrp="1"/>
          </p:cNvSpPr>
          <p:nvPr/>
        </p:nvSpPr>
        <p:spPr>
          <a:xfrm>
            <a:off x="6217920" y="4233672"/>
            <a:ext cx="5193792" cy="1828800"/>
          </a:xfrm>
          <a:prstGeom prst="rect">
            <a:avLst/>
          </a:prstGeom>
          <a:noFill/>
        </p:spPr>
        <p:txBody>
          <a:bodyPr wrap="square" lIns="0" tIns="0" rIns="0" bIns="0" anchor="t"/>
          <a:lstStyle/>
          <a:p>
            <a:pPr marL="0" indent="0">
              <a:buNone/>
            </a:pPr>
            <a:r>
              <a:rPr sz="1400">
                <a:solidFill>
                  <a:srgbClr val="3E4C63"/>
                </a:solidFill>
                <a:latin typeface="Arial"/>
                <a:ea typeface="Arial"/>
                <a:cs typeface="Arial"/>
              </a:rPr>
              <a:t>The cylinder and large sphere have equal volume. The cylinder has about 3.35 times more membrane area, so it reaches 90% in 6.87 s rather than 23.03 s. The small sphere reaches 90% in 0.384 s because its S/V ratio is much larger. These times assume the same P = 1 µm/s.</a:t>
            </a:r>
            <a:endParaRPr sz="1400"/>
          </a:p>
        </p:txBody>
      </p:sp>
    </p:spTree>
    <p:extLst>
      <p:ext uri="{BB962C8B-B14F-4D97-AF65-F5344CB8AC3E}">
        <p14:creationId xmlns:p14="http://schemas.microsoft.com/office/powerpoint/2010/main" val="977911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0A1DD6DE-4025-494E-AECB-EA57476B20FA}"/>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736E9EFE-2B3D-45C9-B565-1240BEF414E3}"/>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OCTAVE AND RESULTS</a:t>
            </a:r>
            <a:endParaRPr sz="1100"/>
          </a:p>
        </p:txBody>
      </p:sp>
      <p:sp>
        <p:nvSpPr>
          <p:cNvPr id="4" name="Text 2">
            <a:extLst>
              <a:ext uri="{FF2B5EF4-FFF2-40B4-BE49-F238E27FC236}">
                <a16:creationId xmlns:a16="http://schemas.microsoft.com/office/drawing/2014/main" id="{A3004D21-369D-4801-8996-40948FE11E06}"/>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a:solidFill>
                  <a:srgbClr val="14284B"/>
                </a:solidFill>
                <a:latin typeface="Georgia"/>
                <a:ea typeface="Georgia"/>
                <a:cs typeface="Georgia"/>
              </a:rPr>
              <a:t>Our Conclusion and What the Model Cannot Tell Us</a:t>
            </a:r>
            <a:endParaRPr sz="2700"/>
          </a:p>
        </p:txBody>
      </p:sp>
      <p:sp>
        <p:nvSpPr>
          <p:cNvPr id="5" name="Shape 3">
            <a:extLst>
              <a:ext uri="{FF2B5EF4-FFF2-40B4-BE49-F238E27FC236}">
                <a16:creationId xmlns:a16="http://schemas.microsoft.com/office/drawing/2014/main" id="{05A4AB12-BBA1-446B-AA78-D416383C729C}"/>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23946F1B-03B0-4CDC-B246-5AAD812ACC76}"/>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251B3AED-B13D-447D-B8A0-A51B084EF5B4}"/>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20</a:t>
            </a:r>
            <a:endParaRPr sz="1000"/>
          </a:p>
        </p:txBody>
      </p:sp>
      <p:sp>
        <p:nvSpPr>
          <p:cNvPr id="9" name="Shape 7">
            <a:extLst>
              <a:ext uri="{FF2B5EF4-FFF2-40B4-BE49-F238E27FC236}">
                <a16:creationId xmlns:a16="http://schemas.microsoft.com/office/drawing/2014/main" id="{9B3D5DED-405D-4BF6-8496-11674BB6D16F}"/>
              </a:ext>
            </a:extLst>
          </p:cNvPr>
          <p:cNvSpPr>
            <a:spLocks noGrp="1"/>
          </p:cNvSpPr>
          <p:nvPr/>
        </p:nvSpPr>
        <p:spPr>
          <a:xfrm>
            <a:off x="548640" y="1554480"/>
            <a:ext cx="3593592" cy="4617720"/>
          </a:xfrm>
          <a:prstGeom prst="rect">
            <a:avLst/>
          </a:prstGeom>
          <a:solidFill>
            <a:srgbClr val="EAF2FB"/>
          </a:solidFill>
          <a:ln w="12700">
            <a:solidFill>
              <a:srgbClr val="EAF2FB"/>
            </a:solidFill>
            <a:prstDash val="solid"/>
          </a:ln>
        </p:spPr>
      </p:sp>
      <p:sp>
        <p:nvSpPr>
          <p:cNvPr id="10" name="Shape 8">
            <a:extLst>
              <a:ext uri="{FF2B5EF4-FFF2-40B4-BE49-F238E27FC236}">
                <a16:creationId xmlns:a16="http://schemas.microsoft.com/office/drawing/2014/main" id="{C5F9A9FE-608D-4225-AF84-F938FF3E4373}"/>
              </a:ext>
            </a:extLst>
          </p:cNvPr>
          <p:cNvSpPr>
            <a:spLocks noGrp="1"/>
          </p:cNvSpPr>
          <p:nvPr/>
        </p:nvSpPr>
        <p:spPr>
          <a:xfrm>
            <a:off x="548640" y="1554480"/>
            <a:ext cx="3593592" cy="82296"/>
          </a:xfrm>
          <a:prstGeom prst="rect">
            <a:avLst/>
          </a:prstGeom>
          <a:solidFill>
            <a:srgbClr val="2F6FB5"/>
          </a:solidFill>
          <a:ln w="12700">
            <a:solidFill>
              <a:srgbClr val="2F6FB5"/>
            </a:solidFill>
            <a:prstDash val="solid"/>
          </a:ln>
        </p:spPr>
      </p:sp>
      <p:sp>
        <p:nvSpPr>
          <p:cNvPr id="11" name="Text 9">
            <a:extLst>
              <a:ext uri="{FF2B5EF4-FFF2-40B4-BE49-F238E27FC236}">
                <a16:creationId xmlns:a16="http://schemas.microsoft.com/office/drawing/2014/main" id="{F83056FC-BE53-4C74-8CEE-9AEAD45CB31E}"/>
              </a:ext>
            </a:extLst>
          </p:cNvPr>
          <p:cNvSpPr>
            <a:spLocks noGrp="1"/>
          </p:cNvSpPr>
          <p:nvPr/>
        </p:nvSpPr>
        <p:spPr>
          <a:xfrm>
            <a:off x="822960" y="1828800"/>
            <a:ext cx="3108960" cy="365760"/>
          </a:xfrm>
          <a:prstGeom prst="rect">
            <a:avLst/>
          </a:prstGeom>
          <a:noFill/>
        </p:spPr>
        <p:txBody>
          <a:bodyPr wrap="square" lIns="0" tIns="0" rIns="0" bIns="0" anchor="t"/>
          <a:lstStyle/>
          <a:p>
            <a:pPr marL="0" indent="0">
              <a:buNone/>
            </a:pPr>
            <a:r>
              <a:rPr sz="1800" b="1">
                <a:solidFill>
                  <a:srgbClr val="14284B"/>
                </a:solidFill>
                <a:latin typeface="Georgia"/>
                <a:ea typeface="Georgia"/>
                <a:cs typeface="Georgia"/>
              </a:rPr>
              <a:t>What we found</a:t>
            </a:r>
            <a:endParaRPr sz="1800"/>
          </a:p>
        </p:txBody>
      </p:sp>
      <p:sp>
        <p:nvSpPr>
          <p:cNvPr id="12" name="Text 10">
            <a:extLst>
              <a:ext uri="{FF2B5EF4-FFF2-40B4-BE49-F238E27FC236}">
                <a16:creationId xmlns:a16="http://schemas.microsoft.com/office/drawing/2014/main" id="{4DD104D8-C285-45D7-8874-2DA93F319650}"/>
              </a:ext>
            </a:extLst>
          </p:cNvPr>
          <p:cNvSpPr>
            <a:spLocks noGrp="1"/>
          </p:cNvSpPr>
          <p:nvPr/>
        </p:nvSpPr>
        <p:spPr>
          <a:xfrm>
            <a:off x="822960" y="2377440"/>
            <a:ext cx="3108960" cy="3657600"/>
          </a:xfrm>
          <a:prstGeom prst="rect">
            <a:avLst/>
          </a:prstGeom>
          <a:noFill/>
        </p:spPr>
        <p:txBody>
          <a:bodyPr wrap="square" lIns="0" tIns="0" rIns="0" bIns="0" anchor="t"/>
          <a:lstStyle/>
          <a:p>
            <a:pPr marL="0" indent="0">
              <a:buNone/>
            </a:pPr>
            <a:r>
              <a:rPr sz="1450">
                <a:solidFill>
                  <a:srgbClr val="3E4C63"/>
                </a:solidFill>
                <a:latin typeface="Arial"/>
                <a:ea typeface="Arial"/>
                <a:cs typeface="Arial"/>
              </a:rPr>
              <a:t>For cells with the same volume and permeability, shape affects the speed of nutrient uptake. Our thin cylinder has more membrane area, so its internal concentration rises faster. Octave makes this visible in the concentration curves and the time needed to reach 90%.</a:t>
            </a:r>
            <a:endParaRPr sz="1450"/>
          </a:p>
        </p:txBody>
      </p:sp>
      <p:sp>
        <p:nvSpPr>
          <p:cNvPr id="13" name="Shape 11">
            <a:extLst>
              <a:ext uri="{FF2B5EF4-FFF2-40B4-BE49-F238E27FC236}">
                <a16:creationId xmlns:a16="http://schemas.microsoft.com/office/drawing/2014/main" id="{979A6BAD-7AB6-4704-991D-0303B1168F1F}"/>
              </a:ext>
            </a:extLst>
          </p:cNvPr>
          <p:cNvSpPr>
            <a:spLocks noGrp="1"/>
          </p:cNvSpPr>
          <p:nvPr/>
        </p:nvSpPr>
        <p:spPr>
          <a:xfrm>
            <a:off x="4297680" y="1554480"/>
            <a:ext cx="3593592" cy="4617720"/>
          </a:xfrm>
          <a:prstGeom prst="rect">
            <a:avLst/>
          </a:prstGeom>
          <a:solidFill>
            <a:srgbClr val="EAF2FB"/>
          </a:solidFill>
          <a:ln w="12700">
            <a:solidFill>
              <a:srgbClr val="EAF2FB"/>
            </a:solidFill>
            <a:prstDash val="solid"/>
          </a:ln>
        </p:spPr>
      </p:sp>
      <p:sp>
        <p:nvSpPr>
          <p:cNvPr id="14" name="Shape 12">
            <a:extLst>
              <a:ext uri="{FF2B5EF4-FFF2-40B4-BE49-F238E27FC236}">
                <a16:creationId xmlns:a16="http://schemas.microsoft.com/office/drawing/2014/main" id="{B2BA3A7F-867B-4F2A-A179-E3486216ACDC}"/>
              </a:ext>
            </a:extLst>
          </p:cNvPr>
          <p:cNvSpPr>
            <a:spLocks noGrp="1"/>
          </p:cNvSpPr>
          <p:nvPr/>
        </p:nvSpPr>
        <p:spPr>
          <a:xfrm>
            <a:off x="4297680" y="1554480"/>
            <a:ext cx="3593592" cy="82296"/>
          </a:xfrm>
          <a:prstGeom prst="rect">
            <a:avLst/>
          </a:prstGeom>
          <a:solidFill>
            <a:srgbClr val="2F6FB5"/>
          </a:solidFill>
          <a:ln w="12700">
            <a:solidFill>
              <a:srgbClr val="2F6FB5"/>
            </a:solidFill>
            <a:prstDash val="solid"/>
          </a:ln>
        </p:spPr>
      </p:sp>
      <p:sp>
        <p:nvSpPr>
          <p:cNvPr id="15" name="Text 13">
            <a:extLst>
              <a:ext uri="{FF2B5EF4-FFF2-40B4-BE49-F238E27FC236}">
                <a16:creationId xmlns:a16="http://schemas.microsoft.com/office/drawing/2014/main" id="{AD62C559-E5B2-4328-95AA-040B06EA6C04}"/>
              </a:ext>
            </a:extLst>
          </p:cNvPr>
          <p:cNvSpPr>
            <a:spLocks noGrp="1"/>
          </p:cNvSpPr>
          <p:nvPr/>
        </p:nvSpPr>
        <p:spPr>
          <a:xfrm>
            <a:off x="4572000" y="1828800"/>
            <a:ext cx="3108960" cy="365760"/>
          </a:xfrm>
          <a:prstGeom prst="rect">
            <a:avLst/>
          </a:prstGeom>
          <a:noFill/>
        </p:spPr>
        <p:txBody>
          <a:bodyPr wrap="square" lIns="0" tIns="0" rIns="0" bIns="0" anchor="t"/>
          <a:lstStyle/>
          <a:p>
            <a:pPr marL="0" indent="0">
              <a:buNone/>
            </a:pPr>
            <a:r>
              <a:rPr sz="1800" b="1">
                <a:solidFill>
                  <a:srgbClr val="14284B"/>
                </a:solidFill>
                <a:latin typeface="Georgia"/>
                <a:ea typeface="Georgia"/>
                <a:cs typeface="Georgia"/>
              </a:rPr>
              <a:t>What we assumed</a:t>
            </a:r>
            <a:endParaRPr sz="1800"/>
          </a:p>
        </p:txBody>
      </p:sp>
      <p:sp>
        <p:nvSpPr>
          <p:cNvPr id="16" name="Text 14">
            <a:extLst>
              <a:ext uri="{FF2B5EF4-FFF2-40B4-BE49-F238E27FC236}">
                <a16:creationId xmlns:a16="http://schemas.microsoft.com/office/drawing/2014/main" id="{BD420BF4-8CE5-4E61-9326-0A2EB9C05871}"/>
              </a:ext>
            </a:extLst>
          </p:cNvPr>
          <p:cNvSpPr>
            <a:spLocks noGrp="1"/>
          </p:cNvSpPr>
          <p:nvPr/>
        </p:nvSpPr>
        <p:spPr>
          <a:xfrm>
            <a:off x="4572000" y="2377440"/>
            <a:ext cx="3108960" cy="3657600"/>
          </a:xfrm>
          <a:prstGeom prst="rect">
            <a:avLst/>
          </a:prstGeom>
          <a:noFill/>
        </p:spPr>
        <p:txBody>
          <a:bodyPr wrap="square" lIns="0" tIns="0" rIns="0" bIns="0" anchor="t"/>
          <a:lstStyle/>
          <a:p>
            <a:pPr marL="0" indent="0">
              <a:buNone/>
            </a:pPr>
            <a:r>
              <a:rPr sz="1450">
                <a:solidFill>
                  <a:srgbClr val="3E4C63"/>
                </a:solidFill>
                <a:latin typeface="Arial"/>
                <a:ea typeface="Arial"/>
                <a:cs typeface="Arial"/>
              </a:rPr>
              <a:t>We assume nutrients mix quickly inside, the outside supply stays constant and permeability is uniform. We also leave out nutrient consumption. The shapes and permeability values are illustrative, so the calculated seconds are model predictions rather than measured biological times.</a:t>
            </a:r>
            <a:endParaRPr sz="1450"/>
          </a:p>
        </p:txBody>
      </p:sp>
      <p:sp>
        <p:nvSpPr>
          <p:cNvPr id="17" name="Shape 15">
            <a:extLst>
              <a:ext uri="{FF2B5EF4-FFF2-40B4-BE49-F238E27FC236}">
                <a16:creationId xmlns:a16="http://schemas.microsoft.com/office/drawing/2014/main" id="{90A8B876-2BC4-4232-983C-D1062A4F73AE}"/>
              </a:ext>
            </a:extLst>
          </p:cNvPr>
          <p:cNvSpPr>
            <a:spLocks noGrp="1"/>
          </p:cNvSpPr>
          <p:nvPr/>
        </p:nvSpPr>
        <p:spPr>
          <a:xfrm>
            <a:off x="8046720" y="1554480"/>
            <a:ext cx="3593592" cy="4617720"/>
          </a:xfrm>
          <a:prstGeom prst="rect">
            <a:avLst/>
          </a:prstGeom>
          <a:solidFill>
            <a:srgbClr val="14284B"/>
          </a:solidFill>
          <a:ln w="12700">
            <a:solidFill>
              <a:srgbClr val="14284B"/>
            </a:solidFill>
            <a:prstDash val="solid"/>
          </a:ln>
        </p:spPr>
      </p:sp>
      <p:sp>
        <p:nvSpPr>
          <p:cNvPr id="18" name="Shape 16">
            <a:extLst>
              <a:ext uri="{FF2B5EF4-FFF2-40B4-BE49-F238E27FC236}">
                <a16:creationId xmlns:a16="http://schemas.microsoft.com/office/drawing/2014/main" id="{7166939E-66CF-4909-8FA3-B0F8E31C277D}"/>
              </a:ext>
            </a:extLst>
          </p:cNvPr>
          <p:cNvSpPr>
            <a:spLocks noGrp="1"/>
          </p:cNvSpPr>
          <p:nvPr/>
        </p:nvSpPr>
        <p:spPr>
          <a:xfrm>
            <a:off x="8046720" y="1554480"/>
            <a:ext cx="3593592" cy="82296"/>
          </a:xfrm>
          <a:prstGeom prst="rect">
            <a:avLst/>
          </a:prstGeom>
          <a:solidFill>
            <a:srgbClr val="2F6FB5"/>
          </a:solidFill>
          <a:ln w="12700">
            <a:solidFill>
              <a:srgbClr val="2F6FB5"/>
            </a:solidFill>
            <a:prstDash val="solid"/>
          </a:ln>
        </p:spPr>
      </p:sp>
      <p:sp>
        <p:nvSpPr>
          <p:cNvPr id="19" name="Text 17">
            <a:extLst>
              <a:ext uri="{FF2B5EF4-FFF2-40B4-BE49-F238E27FC236}">
                <a16:creationId xmlns:a16="http://schemas.microsoft.com/office/drawing/2014/main" id="{100EE901-5673-4AB6-AF93-563AB7FCFD62}"/>
              </a:ext>
            </a:extLst>
          </p:cNvPr>
          <p:cNvSpPr>
            <a:spLocks noGrp="1"/>
          </p:cNvSpPr>
          <p:nvPr/>
        </p:nvSpPr>
        <p:spPr>
          <a:xfrm>
            <a:off x="8321040" y="1828800"/>
            <a:ext cx="3108960" cy="365760"/>
          </a:xfrm>
          <a:prstGeom prst="rect">
            <a:avLst/>
          </a:prstGeom>
          <a:noFill/>
        </p:spPr>
        <p:txBody>
          <a:bodyPr wrap="square" lIns="0" tIns="0" rIns="0" bIns="0" anchor="t"/>
          <a:lstStyle/>
          <a:p>
            <a:pPr marL="0" indent="0">
              <a:buNone/>
            </a:pPr>
            <a:r>
              <a:rPr sz="1800" b="1">
                <a:solidFill>
                  <a:srgbClr val="FFFFFF"/>
                </a:solidFill>
                <a:latin typeface="Georgia"/>
                <a:ea typeface="Georgia"/>
                <a:cs typeface="Georgia"/>
              </a:rPr>
              <a:t>What we can conclude</a:t>
            </a:r>
            <a:endParaRPr sz="1800"/>
          </a:p>
        </p:txBody>
      </p:sp>
      <p:sp>
        <p:nvSpPr>
          <p:cNvPr id="20" name="Text 18">
            <a:extLst>
              <a:ext uri="{FF2B5EF4-FFF2-40B4-BE49-F238E27FC236}">
                <a16:creationId xmlns:a16="http://schemas.microsoft.com/office/drawing/2014/main" id="{02E38A10-5816-43FF-97C9-21D5DCAE3D38}"/>
              </a:ext>
            </a:extLst>
          </p:cNvPr>
          <p:cNvSpPr>
            <a:spLocks noGrp="1"/>
          </p:cNvSpPr>
          <p:nvPr/>
        </p:nvSpPr>
        <p:spPr>
          <a:xfrm>
            <a:off x="8321040" y="2377440"/>
            <a:ext cx="3108960" cy="3657600"/>
          </a:xfrm>
          <a:prstGeom prst="rect">
            <a:avLst/>
          </a:prstGeom>
          <a:noFill/>
        </p:spPr>
        <p:txBody>
          <a:bodyPr wrap="square" lIns="0" tIns="0" rIns="0" bIns="0" anchor="t"/>
          <a:lstStyle/>
          <a:p>
            <a:pPr marL="0" indent="0">
              <a:buNone/>
            </a:pPr>
            <a:r>
              <a:rPr sz="1450">
                <a:solidFill>
                  <a:srgbClr val="FFFFFF"/>
                </a:solidFill>
                <a:latin typeface="Arial"/>
                <a:ea typeface="Arial"/>
                <a:cs typeface="Arial"/>
              </a:rPr>
              <a:t>A larger surface-area-to-volume ratio gives faster average uptake under our assumptions. This does not prove that the sphere’s centre starves, because our model has no spatial variation. It also does not establish that one shape is best for every biological function.</a:t>
            </a:r>
            <a:endParaRPr sz="1450"/>
          </a:p>
        </p:txBody>
      </p:sp>
    </p:spTree>
    <p:extLst>
      <p:ext uri="{BB962C8B-B14F-4D97-AF65-F5344CB8AC3E}">
        <p14:creationId xmlns:p14="http://schemas.microsoft.com/office/powerpoint/2010/main" val="242576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BC0117A5-53CF-4803-A458-0F3273830188}"/>
              </a:ext>
            </a:extLst>
          </p:cNvPr>
          <p:cNvSpPr>
            <a:spLocks noGrp="1"/>
          </p:cNvSpPr>
          <p:nvPr/>
        </p:nvSpPr>
        <p:spPr>
          <a:xfrm>
            <a:off x="0" y="0"/>
            <a:ext cx="12188952" cy="128016"/>
          </a:xfrm>
          <a:prstGeom prst="rect">
            <a:avLst/>
          </a:prstGeom>
          <a:solidFill>
            <a:srgbClr val="14284B"/>
          </a:solidFill>
          <a:ln w="12700">
            <a:solidFill>
              <a:srgbClr val="14284B"/>
            </a:solidFill>
            <a:prstDash val="solid"/>
          </a:ln>
        </p:spPr>
      </p:sp>
      <p:sp>
        <p:nvSpPr>
          <p:cNvPr id="3" name="Text 1">
            <a:extLst>
              <a:ext uri="{FF2B5EF4-FFF2-40B4-BE49-F238E27FC236}">
                <a16:creationId xmlns:a16="http://schemas.microsoft.com/office/drawing/2014/main" id="{E136BC04-547F-4C3F-B3E4-18EEAB0EA9BE}"/>
              </a:ext>
            </a:extLst>
          </p:cNvPr>
          <p:cNvSpPr>
            <a:spLocks noGrp="1"/>
          </p:cNvSpPr>
          <p:nvPr/>
        </p:nvSpPr>
        <p:spPr>
          <a:xfrm>
            <a:off x="548640" y="347472"/>
            <a:ext cx="8229600" cy="274320"/>
          </a:xfrm>
          <a:prstGeom prst="rect">
            <a:avLst/>
          </a:prstGeom>
          <a:noFill/>
        </p:spPr>
        <p:txBody>
          <a:bodyPr wrap="square" lIns="0" tIns="0" rIns="0" bIns="0" anchor="t"/>
          <a:lstStyle/>
          <a:p>
            <a:pPr marL="0" indent="0">
              <a:buNone/>
            </a:pPr>
            <a:r>
              <a:rPr sz="1100" b="1" spc="300">
                <a:solidFill>
                  <a:srgbClr val="2F6FB5"/>
                </a:solidFill>
                <a:latin typeface="Arial"/>
                <a:ea typeface="Arial"/>
                <a:cs typeface="Arial"/>
              </a:rPr>
              <a:t>REFERENCES</a:t>
            </a:r>
            <a:endParaRPr sz="1100"/>
          </a:p>
        </p:txBody>
      </p:sp>
      <p:sp>
        <p:nvSpPr>
          <p:cNvPr id="4" name="Text 2">
            <a:extLst>
              <a:ext uri="{FF2B5EF4-FFF2-40B4-BE49-F238E27FC236}">
                <a16:creationId xmlns:a16="http://schemas.microsoft.com/office/drawing/2014/main" id="{E5C7FDC9-D9FF-46E5-9B2E-F2712B924400}"/>
              </a:ext>
            </a:extLst>
          </p:cNvPr>
          <p:cNvSpPr>
            <a:spLocks noGrp="1"/>
          </p:cNvSpPr>
          <p:nvPr/>
        </p:nvSpPr>
        <p:spPr>
          <a:xfrm>
            <a:off x="548640" y="621792"/>
            <a:ext cx="11064240" cy="566928"/>
          </a:xfrm>
          <a:prstGeom prst="rect">
            <a:avLst/>
          </a:prstGeom>
          <a:noFill/>
        </p:spPr>
        <p:txBody>
          <a:bodyPr wrap="square" lIns="0" tIns="0" rIns="0" bIns="0" anchor="ctr"/>
          <a:lstStyle/>
          <a:p>
            <a:pPr marL="0" indent="0">
              <a:buNone/>
            </a:pPr>
            <a:r>
              <a:rPr sz="2700" b="1">
                <a:solidFill>
                  <a:srgbClr val="14284B"/>
                </a:solidFill>
                <a:latin typeface="Georgia"/>
                <a:ea typeface="Georgia"/>
                <a:cs typeface="Georgia"/>
              </a:rPr>
              <a:t>References and Declarations</a:t>
            </a:r>
            <a:endParaRPr sz="2700"/>
          </a:p>
        </p:txBody>
      </p:sp>
      <p:sp>
        <p:nvSpPr>
          <p:cNvPr id="5" name="Shape 3">
            <a:extLst>
              <a:ext uri="{FF2B5EF4-FFF2-40B4-BE49-F238E27FC236}">
                <a16:creationId xmlns:a16="http://schemas.microsoft.com/office/drawing/2014/main" id="{D508D8BE-9B24-4F0E-BCD2-030DBF6F3238}"/>
              </a:ext>
            </a:extLst>
          </p:cNvPr>
          <p:cNvSpPr>
            <a:spLocks noGrp="1"/>
          </p:cNvSpPr>
          <p:nvPr/>
        </p:nvSpPr>
        <p:spPr>
          <a:xfrm>
            <a:off x="548640" y="1298448"/>
            <a:ext cx="11091672" cy="0"/>
          </a:xfrm>
          <a:prstGeom prst="line">
            <a:avLst/>
          </a:prstGeom>
          <a:noFill/>
          <a:ln w="12700">
            <a:solidFill>
              <a:srgbClr val="CBD6E3"/>
            </a:solidFill>
            <a:prstDash val="solid"/>
          </a:ln>
        </p:spPr>
      </p:sp>
      <p:sp>
        <p:nvSpPr>
          <p:cNvPr id="6" name="Shape 4">
            <a:extLst>
              <a:ext uri="{FF2B5EF4-FFF2-40B4-BE49-F238E27FC236}">
                <a16:creationId xmlns:a16="http://schemas.microsoft.com/office/drawing/2014/main" id="{6AC12274-27B3-4F8D-A58E-F9758CDDA63C}"/>
              </a:ext>
            </a:extLst>
          </p:cNvPr>
          <p:cNvSpPr>
            <a:spLocks noGrp="1"/>
          </p:cNvSpPr>
          <p:nvPr/>
        </p:nvSpPr>
        <p:spPr>
          <a:xfrm>
            <a:off x="548640" y="6400800"/>
            <a:ext cx="11091672" cy="0"/>
          </a:xfrm>
          <a:prstGeom prst="line">
            <a:avLst/>
          </a:prstGeom>
          <a:noFill/>
          <a:ln w="9525">
            <a:solidFill>
              <a:srgbClr val="CBD6E3"/>
            </a:solidFill>
            <a:prstDash val="solid"/>
          </a:ln>
        </p:spPr>
      </p:sp>
      <p:sp>
        <p:nvSpPr>
          <p:cNvPr id="8" name="Text 6">
            <a:extLst>
              <a:ext uri="{FF2B5EF4-FFF2-40B4-BE49-F238E27FC236}">
                <a16:creationId xmlns:a16="http://schemas.microsoft.com/office/drawing/2014/main" id="{20ADACC8-6012-452F-BEE7-0D5E20F1200A}"/>
              </a:ext>
            </a:extLst>
          </p:cNvPr>
          <p:cNvSpPr>
            <a:spLocks noGrp="1"/>
          </p:cNvSpPr>
          <p:nvPr/>
        </p:nvSpPr>
        <p:spPr>
          <a:xfrm>
            <a:off x="10972800" y="6455664"/>
            <a:ext cx="667512" cy="274320"/>
          </a:xfrm>
          <a:prstGeom prst="rect">
            <a:avLst/>
          </a:prstGeom>
          <a:noFill/>
        </p:spPr>
        <p:txBody>
          <a:bodyPr wrap="square" lIns="0" tIns="0" rIns="0" bIns="0" anchor="t"/>
          <a:lstStyle/>
          <a:p>
            <a:pPr marL="0" indent="0" algn="r">
              <a:buNone/>
            </a:pPr>
            <a:r>
              <a:rPr sz="1000" b="1">
                <a:solidFill>
                  <a:srgbClr val="14284B"/>
                </a:solidFill>
                <a:latin typeface="Arial"/>
                <a:ea typeface="Arial"/>
                <a:cs typeface="Arial"/>
              </a:rPr>
              <a:t>21</a:t>
            </a:r>
            <a:endParaRPr sz="1000"/>
          </a:p>
        </p:txBody>
      </p:sp>
      <p:sp>
        <p:nvSpPr>
          <p:cNvPr id="9" name="Text 7">
            <a:extLst>
              <a:ext uri="{FF2B5EF4-FFF2-40B4-BE49-F238E27FC236}">
                <a16:creationId xmlns:a16="http://schemas.microsoft.com/office/drawing/2014/main" id="{1A335755-126B-45A7-BC23-F04A6DDF3F0D}"/>
              </a:ext>
            </a:extLst>
          </p:cNvPr>
          <p:cNvSpPr>
            <a:spLocks noGrp="1"/>
          </p:cNvSpPr>
          <p:nvPr/>
        </p:nvSpPr>
        <p:spPr>
          <a:xfrm>
            <a:off x="548640" y="1554480"/>
            <a:ext cx="6400800" cy="365760"/>
          </a:xfrm>
          <a:prstGeom prst="rect">
            <a:avLst/>
          </a:prstGeom>
          <a:noFill/>
        </p:spPr>
        <p:txBody>
          <a:bodyPr wrap="square" lIns="0" tIns="0" rIns="0" bIns="0" anchor="t"/>
          <a:lstStyle/>
          <a:p>
            <a:pPr marL="0" indent="0">
              <a:buNone/>
            </a:pPr>
            <a:r>
              <a:rPr sz="1800" b="1">
                <a:solidFill>
                  <a:srgbClr val="14284B"/>
                </a:solidFill>
                <a:latin typeface="Georgia"/>
                <a:ea typeface="Georgia"/>
                <a:cs typeface="Georgia"/>
              </a:rPr>
              <a:t>References</a:t>
            </a:r>
            <a:endParaRPr sz="1800"/>
          </a:p>
        </p:txBody>
      </p:sp>
      <p:sp>
        <p:nvSpPr>
          <p:cNvPr id="10" name="Text 8">
            <a:extLst>
              <a:ext uri="{FF2B5EF4-FFF2-40B4-BE49-F238E27FC236}">
                <a16:creationId xmlns:a16="http://schemas.microsoft.com/office/drawing/2014/main" id="{E93F1EB8-096A-4684-9321-81EFCF285F14}"/>
              </a:ext>
            </a:extLst>
          </p:cNvPr>
          <p:cNvSpPr>
            <a:spLocks noGrp="1"/>
          </p:cNvSpPr>
          <p:nvPr/>
        </p:nvSpPr>
        <p:spPr>
          <a:xfrm>
            <a:off x="548640" y="2057400"/>
            <a:ext cx="6583680" cy="3840480"/>
          </a:xfrm>
          <a:prstGeom prst="rect">
            <a:avLst/>
          </a:prstGeom>
          <a:noFill/>
        </p:spPr>
        <p:txBody>
          <a:bodyPr wrap="square" lIns="0" tIns="0" rIns="0" bIns="0" anchor="t"/>
          <a:lstStyle/>
          <a:p>
            <a:pPr marL="0" indent="0">
              <a:spcAft>
                <a:spcPts val="1200"/>
              </a:spcAft>
              <a:buNone/>
            </a:pPr>
            <a:r>
              <a:rPr sz="1400" dirty="0">
                <a:solidFill>
                  <a:srgbClr val="3E4C63"/>
                </a:solidFill>
                <a:latin typeface="Arial"/>
                <a:ea typeface="Arial"/>
                <a:cs typeface="Arial"/>
              </a:rPr>
              <a:t>[1]</a:t>
            </a:r>
            <a:r>
              <a:rPr lang="en-US" sz="1400" dirty="0">
                <a:solidFill>
                  <a:srgbClr val="3E4C63"/>
                </a:solidFill>
                <a:latin typeface="Arial"/>
                <a:ea typeface="Arial"/>
                <a:cs typeface="Arial"/>
              </a:rPr>
              <a:t> </a:t>
            </a:r>
            <a:r>
              <a:rPr sz="1400" dirty="0">
                <a:solidFill>
                  <a:srgbClr val="3E4C63"/>
                </a:solidFill>
                <a:latin typeface="Arial"/>
                <a:ea typeface="Arial"/>
                <a:cs typeface="Arial"/>
              </a:rPr>
              <a:t>Linear second-order ODEs with constant coefficients, and surface and volume integrals.</a:t>
            </a:r>
            <a:endParaRPr sz="1400" dirty="0"/>
          </a:p>
          <a:p>
            <a:pPr marL="0" indent="0">
              <a:spcAft>
                <a:spcPts val="1200"/>
              </a:spcAft>
              <a:buNone/>
            </a:pPr>
            <a:r>
              <a:rPr sz="1400" dirty="0">
                <a:solidFill>
                  <a:srgbClr val="3E4C63"/>
                </a:solidFill>
                <a:latin typeface="Arial"/>
                <a:ea typeface="Arial"/>
                <a:cs typeface="Arial"/>
              </a:rPr>
              <a:t>[2] </a:t>
            </a:r>
            <a:r>
              <a:rPr lang="en-US" sz="1400" dirty="0">
                <a:solidFill>
                  <a:srgbClr val="3E4C63"/>
                </a:solidFill>
                <a:latin typeface="Arial"/>
                <a:ea typeface="Arial"/>
                <a:cs typeface="Arial"/>
              </a:rPr>
              <a:t>Provided</a:t>
            </a:r>
            <a:r>
              <a:rPr sz="1400" dirty="0">
                <a:solidFill>
                  <a:srgbClr val="3E4C63"/>
                </a:solidFill>
                <a:latin typeface="Arial"/>
                <a:ea typeface="Arial"/>
                <a:cs typeface="Arial"/>
              </a:rPr>
              <a:t> BAMAT101Lab Manual </a:t>
            </a:r>
            <a:r>
              <a:rPr lang="en-US" sz="1400" dirty="0">
                <a:solidFill>
                  <a:srgbClr val="3E4C63"/>
                </a:solidFill>
                <a:latin typeface="Arial"/>
                <a:ea typeface="Arial"/>
                <a:cs typeface="Arial"/>
              </a:rPr>
              <a:t>(</a:t>
            </a:r>
            <a:r>
              <a:rPr sz="1400" dirty="0">
                <a:solidFill>
                  <a:srgbClr val="3E4C63"/>
                </a:solidFill>
                <a:latin typeface="Arial"/>
                <a:ea typeface="Arial"/>
                <a:cs typeface="Arial"/>
              </a:rPr>
              <a:t>ODE calculations and plotting curves</a:t>
            </a:r>
            <a:r>
              <a:rPr lang="en-US" sz="1400" dirty="0">
                <a:solidFill>
                  <a:srgbClr val="3E4C63"/>
                </a:solidFill>
                <a:latin typeface="Arial"/>
                <a:ea typeface="Arial"/>
                <a:cs typeface="Arial"/>
              </a:rPr>
              <a:t>)</a:t>
            </a:r>
            <a:endParaRPr sz="1400" dirty="0">
              <a:solidFill>
                <a:srgbClr val="3E4C63"/>
              </a:solidFill>
              <a:latin typeface="Arial"/>
              <a:ea typeface="Arial"/>
              <a:cs typeface="Arial"/>
            </a:endParaRPr>
          </a:p>
          <a:p>
            <a:pPr marL="0" indent="0">
              <a:spcAft>
                <a:spcPts val="1200"/>
              </a:spcAft>
              <a:buNone/>
            </a:pPr>
            <a:endParaRPr lang="en-IN" sz="1400" dirty="0">
              <a:solidFill>
                <a:srgbClr val="3E4C63"/>
              </a:solidFill>
              <a:latin typeface="Arial"/>
              <a:ea typeface="Arial"/>
              <a:cs typeface="Arial"/>
            </a:endParaRPr>
          </a:p>
          <a:p>
            <a:pPr marL="0" indent="0">
              <a:spcAft>
                <a:spcPts val="1200"/>
              </a:spcAft>
              <a:buNone/>
            </a:pPr>
            <a:r>
              <a:rPr lang="en-IN" sz="1400" dirty="0">
                <a:solidFill>
                  <a:srgbClr val="3E4C63"/>
                </a:solidFill>
                <a:latin typeface="Arial"/>
                <a:ea typeface="Arial"/>
                <a:cs typeface="Arial"/>
              </a:rPr>
              <a:t>[</a:t>
            </a:r>
            <a:endParaRPr sz="1400" dirty="0">
              <a:solidFill>
                <a:srgbClr val="3E4C63"/>
              </a:solidFill>
              <a:latin typeface="Arial"/>
              <a:ea typeface="Arial"/>
              <a:cs typeface="Arial"/>
            </a:endParaRPr>
          </a:p>
        </p:txBody>
      </p:sp>
      <p:sp>
        <p:nvSpPr>
          <p:cNvPr id="11" name="Shape 9">
            <a:extLst>
              <a:ext uri="{FF2B5EF4-FFF2-40B4-BE49-F238E27FC236}">
                <a16:creationId xmlns:a16="http://schemas.microsoft.com/office/drawing/2014/main" id="{04C701E3-E75F-4F85-B26C-DD085EF4FA90}"/>
              </a:ext>
            </a:extLst>
          </p:cNvPr>
          <p:cNvSpPr>
            <a:spLocks noGrp="1"/>
          </p:cNvSpPr>
          <p:nvPr/>
        </p:nvSpPr>
        <p:spPr>
          <a:xfrm>
            <a:off x="548640" y="3179162"/>
            <a:ext cx="10866120" cy="2926080"/>
          </a:xfrm>
          <a:prstGeom prst="rect">
            <a:avLst/>
          </a:prstGeom>
          <a:solidFill>
            <a:srgbClr val="EAF2FB"/>
          </a:solidFill>
          <a:ln w="12700">
            <a:solidFill>
              <a:srgbClr val="EAF2FB"/>
            </a:solidFill>
            <a:prstDash val="solid"/>
          </a:ln>
        </p:spPr>
      </p:sp>
      <p:sp>
        <p:nvSpPr>
          <p:cNvPr id="12" name="Shape 10">
            <a:extLst>
              <a:ext uri="{FF2B5EF4-FFF2-40B4-BE49-F238E27FC236}">
                <a16:creationId xmlns:a16="http://schemas.microsoft.com/office/drawing/2014/main" id="{1ABD11BE-79F7-4AAC-914D-50F87033E1E7}"/>
              </a:ext>
            </a:extLst>
          </p:cNvPr>
          <p:cNvSpPr>
            <a:spLocks noGrp="1"/>
          </p:cNvSpPr>
          <p:nvPr/>
        </p:nvSpPr>
        <p:spPr>
          <a:xfrm>
            <a:off x="539496" y="3179162"/>
            <a:ext cx="82296" cy="2926080"/>
          </a:xfrm>
          <a:prstGeom prst="rect">
            <a:avLst/>
          </a:prstGeom>
          <a:solidFill>
            <a:srgbClr val="2F6FB5"/>
          </a:solidFill>
          <a:ln w="12700">
            <a:solidFill>
              <a:srgbClr val="2F6FB5"/>
            </a:solidFill>
            <a:prstDash val="solid"/>
          </a:ln>
        </p:spPr>
      </p:sp>
      <p:sp>
        <p:nvSpPr>
          <p:cNvPr id="13" name="Text 11">
            <a:extLst>
              <a:ext uri="{FF2B5EF4-FFF2-40B4-BE49-F238E27FC236}">
                <a16:creationId xmlns:a16="http://schemas.microsoft.com/office/drawing/2014/main" id="{84367D0C-3B0C-437A-BA95-38EAF11A2D88}"/>
              </a:ext>
            </a:extLst>
          </p:cNvPr>
          <p:cNvSpPr>
            <a:spLocks noGrp="1"/>
          </p:cNvSpPr>
          <p:nvPr/>
        </p:nvSpPr>
        <p:spPr>
          <a:xfrm>
            <a:off x="777240" y="3168397"/>
            <a:ext cx="3593592" cy="320040"/>
          </a:xfrm>
          <a:prstGeom prst="rect">
            <a:avLst/>
          </a:prstGeom>
          <a:noFill/>
        </p:spPr>
        <p:txBody>
          <a:bodyPr wrap="square" lIns="0" tIns="0" rIns="0" bIns="0" anchor="t"/>
          <a:lstStyle/>
          <a:p>
            <a:pPr marL="0" indent="0">
              <a:buNone/>
            </a:pPr>
            <a:r>
              <a:rPr sz="1500" b="1" dirty="0">
                <a:solidFill>
                  <a:srgbClr val="14284B"/>
                </a:solidFill>
                <a:latin typeface="Georgia"/>
                <a:ea typeface="Georgia"/>
                <a:cs typeface="Georgia"/>
              </a:rPr>
              <a:t>Declarations</a:t>
            </a:r>
            <a:endParaRPr sz="1500" dirty="0"/>
          </a:p>
        </p:txBody>
      </p:sp>
      <p:sp>
        <p:nvSpPr>
          <p:cNvPr id="14" name="Text 12">
            <a:extLst>
              <a:ext uri="{FF2B5EF4-FFF2-40B4-BE49-F238E27FC236}">
                <a16:creationId xmlns:a16="http://schemas.microsoft.com/office/drawing/2014/main" id="{714E16EC-63B3-4407-9FD6-D2115D446708}"/>
              </a:ext>
            </a:extLst>
          </p:cNvPr>
          <p:cNvSpPr>
            <a:spLocks noGrp="1"/>
          </p:cNvSpPr>
          <p:nvPr/>
        </p:nvSpPr>
        <p:spPr>
          <a:xfrm>
            <a:off x="777240" y="3535926"/>
            <a:ext cx="10418064" cy="2286000"/>
          </a:xfrm>
          <a:prstGeom prst="rect">
            <a:avLst/>
          </a:prstGeom>
          <a:noFill/>
        </p:spPr>
        <p:txBody>
          <a:bodyPr wrap="square" lIns="0" tIns="0" rIns="0" bIns="0" anchor="t"/>
          <a:lstStyle/>
          <a:p>
            <a:pPr marL="0" indent="0">
              <a:buNone/>
            </a:pPr>
            <a:r>
              <a:rPr sz="1300" dirty="0">
                <a:solidFill>
                  <a:srgbClr val="3E4C63"/>
                </a:solidFill>
                <a:latin typeface="Arial"/>
                <a:ea typeface="Arial"/>
                <a:cs typeface="Arial"/>
              </a:rPr>
              <a:t>Cell dimensions are illustrative geometries retained from the original project. Permeability P = 1 µm/s is an assumed value, not a measured biological parameter. Graphs evaluate the stated formula. AI assisted with explanations, code and conceptual artwork. The artwork is not anatomical evidence or drawn to scale.</a:t>
            </a:r>
            <a:endParaRPr sz="1300" dirty="0"/>
          </a:p>
        </p:txBody>
      </p:sp>
    </p:spTree>
    <p:extLst>
      <p:ext uri="{BB962C8B-B14F-4D97-AF65-F5344CB8AC3E}">
        <p14:creationId xmlns:p14="http://schemas.microsoft.com/office/powerpoint/2010/main" val="1794038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5098</Words>
  <Application>Microsoft Office PowerPoint</Application>
  <DocSecurity>0</DocSecurity>
  <PresentationFormat>Widescreen</PresentationFormat>
  <Paragraphs>480</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DejaVu Sans Mono</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Nakul Shrivastava</cp:lastModifiedBy>
  <cp:revision>6</cp:revision>
  <dcterms:created xsi:type="dcterms:W3CDTF">2026-10-19T06:41:08Z</dcterms:created>
  <dcterms:modified xsi:type="dcterms:W3CDTF">2026-10-20T12:08:25Z</dcterms:modified>
</cp:coreProperties>
</file>